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338" r:id="rId14"/>
    <p:sldId id="268" r:id="rId15"/>
    <p:sldId id="269" r:id="rId16"/>
    <p:sldId id="270" r:id="rId17"/>
    <p:sldId id="271" r:id="rId18"/>
    <p:sldId id="351" r:id="rId19"/>
    <p:sldId id="272" r:id="rId20"/>
    <p:sldId id="273" r:id="rId21"/>
    <p:sldId id="274" r:id="rId22"/>
    <p:sldId id="275" r:id="rId23"/>
    <p:sldId id="276" r:id="rId24"/>
    <p:sldId id="339" r:id="rId25"/>
    <p:sldId id="277" r:id="rId26"/>
    <p:sldId id="278" r:id="rId27"/>
    <p:sldId id="279" r:id="rId28"/>
    <p:sldId id="340" r:id="rId29"/>
    <p:sldId id="280" r:id="rId30"/>
    <p:sldId id="281" r:id="rId31"/>
    <p:sldId id="282" r:id="rId32"/>
    <p:sldId id="283" r:id="rId33"/>
    <p:sldId id="284" r:id="rId34"/>
    <p:sldId id="285" r:id="rId35"/>
    <p:sldId id="342" r:id="rId36"/>
    <p:sldId id="286" r:id="rId37"/>
    <p:sldId id="287" r:id="rId38"/>
    <p:sldId id="288" r:id="rId39"/>
    <p:sldId id="289" r:id="rId40"/>
    <p:sldId id="346" r:id="rId41"/>
    <p:sldId id="352" r:id="rId42"/>
    <p:sldId id="290" r:id="rId43"/>
    <p:sldId id="291" r:id="rId44"/>
    <p:sldId id="347" r:id="rId45"/>
    <p:sldId id="348" r:id="rId46"/>
    <p:sldId id="292" r:id="rId47"/>
    <p:sldId id="293" r:id="rId48"/>
    <p:sldId id="294" r:id="rId49"/>
    <p:sldId id="295" r:id="rId50"/>
    <p:sldId id="343" r:id="rId51"/>
    <p:sldId id="344" r:id="rId52"/>
    <p:sldId id="345" r:id="rId53"/>
    <p:sldId id="296" r:id="rId54"/>
    <p:sldId id="297" r:id="rId55"/>
    <p:sldId id="349" r:id="rId56"/>
    <p:sldId id="298" r:id="rId57"/>
    <p:sldId id="299" r:id="rId58"/>
    <p:sldId id="300" r:id="rId59"/>
    <p:sldId id="301" r:id="rId60"/>
    <p:sldId id="302" r:id="rId61"/>
    <p:sldId id="303" r:id="rId62"/>
    <p:sldId id="304" r:id="rId63"/>
    <p:sldId id="305" r:id="rId64"/>
    <p:sldId id="350" r:id="rId65"/>
    <p:sldId id="306" r:id="rId66"/>
    <p:sldId id="307" r:id="rId67"/>
    <p:sldId id="308" r:id="rId68"/>
    <p:sldId id="309" r:id="rId69"/>
    <p:sldId id="310" r:id="rId70"/>
    <p:sldId id="311" r:id="rId71"/>
    <p:sldId id="312" r:id="rId72"/>
    <p:sldId id="313" r:id="rId73"/>
    <p:sldId id="314" r:id="rId74"/>
    <p:sldId id="315" r:id="rId75"/>
    <p:sldId id="316" r:id="rId76"/>
    <p:sldId id="317" r:id="rId77"/>
    <p:sldId id="318" r:id="rId78"/>
    <p:sldId id="319" r:id="rId79"/>
    <p:sldId id="320" r:id="rId80"/>
    <p:sldId id="321" r:id="rId81"/>
    <p:sldId id="322" r:id="rId82"/>
    <p:sldId id="323" r:id="rId83"/>
    <p:sldId id="324" r:id="rId84"/>
    <p:sldId id="325" r:id="rId85"/>
    <p:sldId id="326" r:id="rId86"/>
    <p:sldId id="327" r:id="rId87"/>
    <p:sldId id="328" r:id="rId88"/>
    <p:sldId id="329" r:id="rId89"/>
    <p:sldId id="330" r:id="rId90"/>
    <p:sldId id="331" r:id="rId91"/>
    <p:sldId id="332" r:id="rId92"/>
    <p:sldId id="333" r:id="rId93"/>
    <p:sldId id="334" r:id="rId94"/>
    <p:sldId id="335" r:id="rId95"/>
    <p:sldId id="336" r:id="rId96"/>
    <p:sldId id="337" r:id="rId97"/>
  </p:sldIdLst>
  <p:sldSz cx="18288000" cy="10287000"/>
  <p:notesSz cx="6858000" cy="9144000"/>
  <p:embeddedFontLst>
    <p:embeddedFont>
      <p:font typeface="Anton" pitchFamily="2" charset="0"/>
      <p:regular r:id="rId98"/>
    </p:embeddedFont>
    <p:embeddedFont>
      <p:font typeface="Canva Sans" panose="020B0604020202020204" charset="0"/>
      <p:regular r:id="rId99"/>
    </p:embeddedFont>
    <p:embeddedFont>
      <p:font typeface="Canva Sans Bold" panose="020B0604020202020204" charset="0"/>
      <p:regular r:id="rId100"/>
    </p:embeddedFont>
    <p:embeddedFont>
      <p:font typeface="Open Sans" panose="020B0606030504020204" pitchFamily="34" charset="0"/>
      <p:regular r:id="rId101"/>
      <p:bold r:id="rId102"/>
      <p:italic r:id="rId103"/>
      <p:boldItalic r:id="rId104"/>
    </p:embeddedFont>
    <p:embeddedFont>
      <p:font typeface="Open Sans Bold" panose="020B0806030504020204" pitchFamily="34" charset="0"/>
      <p:regular r:id="rId105"/>
      <p:bold r:id="rId106"/>
    </p:embeddedFont>
    <p:embeddedFont>
      <p:font typeface="Proxima Nova" panose="020B0604020202020204" charset="0"/>
      <p:regular r:id="rId107"/>
    </p:embeddedFont>
    <p:embeddedFont>
      <p:font typeface="Proxima Nova Bold" panose="020B0604020202020204" charset="0"/>
      <p:regular r:id="rId10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7174286-F39F-464E-E81B-5E1556E91692}" v="1114" dt="2025-07-24T15:14:21.872"/>
    <p1510:client id="{17CC10CE-AD77-2A81-C5AA-75DFC965490C}" v="773" dt="2025-07-25T19:38:10.178"/>
    <p1510:client id="{3158A9C2-FB6A-2276-73DB-8975EEE4B38C}" v="98" dt="2025-07-24T19:04:37.265"/>
    <p1510:client id="{71B7B23C-94C6-8611-70BE-EE4C50115F72}" v="24" dt="2025-07-25T01:36:24.528"/>
    <p1510:client id="{AE3D2439-4BF3-4A52-B4E4-B6B3A393BD68}" v="668" dt="2025-07-24T17:10:25.021"/>
    <p1510:client id="{D24D38CF-2A78-AF22-4EB6-4D2DAB1F9223}" v="1631" dt="2025-07-25T01:17:45.26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Destaqu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tableStyles" Target="tableStyles.xml"/><Relationship Id="rId16" Type="http://schemas.openxmlformats.org/officeDocument/2006/relationships/slide" Target="slides/slide15.xml"/><Relationship Id="rId107" Type="http://schemas.openxmlformats.org/officeDocument/2006/relationships/font" Target="fonts/font10.fntdata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font" Target="fonts/font5.fntdata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microsoft.com/office/2015/10/relationships/revisionInfo" Target="revisionInfo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font" Target="fonts/font6.fntdata"/><Relationship Id="rId108" Type="http://schemas.openxmlformats.org/officeDocument/2006/relationships/font" Target="fonts/font11.fntdata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font" Target="fonts/font9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font" Target="fonts/font2.fntdata"/><Relationship Id="rId10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presProps" Target="presProp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font" Target="fonts/font7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font" Target="fonts/font3.fntdata"/><Relationship Id="rId105" Type="http://schemas.openxmlformats.org/officeDocument/2006/relationships/font" Target="fonts/font8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font" Target="fonts/font1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0.jpe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.svg"/><Relationship Id="rId7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svg"/><Relationship Id="rId10" Type="http://schemas.openxmlformats.org/officeDocument/2006/relationships/image" Target="../media/image31.sv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.svg"/><Relationship Id="rId7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svg"/><Relationship Id="rId11" Type="http://schemas.openxmlformats.org/officeDocument/2006/relationships/image" Target="../media/image31.sv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32.png"/><Relationship Id="rId9" Type="http://schemas.openxmlformats.org/officeDocument/2006/relationships/image" Target="../media/image29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37.jpe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2.svg"/><Relationship Id="rId7" Type="http://schemas.openxmlformats.org/officeDocument/2006/relationships/image" Target="../media/image39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11" Type="http://schemas.openxmlformats.org/officeDocument/2006/relationships/image" Target="../media/image43.svg"/><Relationship Id="rId5" Type="http://schemas.openxmlformats.org/officeDocument/2006/relationships/image" Target="../media/image31.svg"/><Relationship Id="rId10" Type="http://schemas.openxmlformats.org/officeDocument/2006/relationships/image" Target="../media/image42.png"/><Relationship Id="rId4" Type="http://schemas.openxmlformats.org/officeDocument/2006/relationships/image" Target="../media/image30.png"/><Relationship Id="rId9" Type="http://schemas.openxmlformats.org/officeDocument/2006/relationships/image" Target="../media/image41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46.jpe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4.mp4"/><Relationship Id="rId1" Type="http://schemas.openxmlformats.org/officeDocument/2006/relationships/video" Target="NULL" TargetMode="External"/><Relationship Id="rId5" Type="http://schemas.openxmlformats.org/officeDocument/2006/relationships/image" Target="../media/image51.png"/><Relationship Id="rId4" Type="http://schemas.openxmlformats.org/officeDocument/2006/relationships/image" Target="../media/image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2.jpeg"/><Relationship Id="rId4" Type="http://schemas.openxmlformats.org/officeDocument/2006/relationships/image" Target="../media/image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0.jpeg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0.jpeg"/><Relationship Id="rId4" Type="http://schemas.openxmlformats.org/officeDocument/2006/relationships/image" Target="../media/image3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6.gif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9.sv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1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1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8.svg"/><Relationship Id="rId4" Type="http://schemas.openxmlformats.org/officeDocument/2006/relationships/image" Target="../media/image1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sv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sv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sv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1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1.svg"/><Relationship Id="rId5" Type="http://schemas.openxmlformats.org/officeDocument/2006/relationships/image" Target="../media/image80.png"/><Relationship Id="rId4" Type="http://schemas.openxmlformats.org/officeDocument/2006/relationships/image" Target="../media/image2.sv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5.png"/><Relationship Id="rId4" Type="http://schemas.openxmlformats.org/officeDocument/2006/relationships/image" Target="../media/image2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8.sv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1.svg"/><Relationship Id="rId5" Type="http://schemas.openxmlformats.org/officeDocument/2006/relationships/image" Target="../media/image90.png"/><Relationship Id="rId4" Type="http://schemas.openxmlformats.org/officeDocument/2006/relationships/image" Target="../media/image2.sv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29707" y="332729"/>
            <a:ext cx="369285" cy="363243"/>
          </a:xfrm>
          <a:custGeom>
            <a:avLst/>
            <a:gdLst/>
            <a:ahLst/>
            <a:cxnLst/>
            <a:rect l="l" t="t" r="r" b="b"/>
            <a:pathLst>
              <a:path w="369285" h="363243">
                <a:moveTo>
                  <a:pt x="0" y="0"/>
                </a:moveTo>
                <a:lnTo>
                  <a:pt x="369286" y="0"/>
                </a:lnTo>
                <a:lnTo>
                  <a:pt x="369286" y="363242"/>
                </a:lnTo>
                <a:lnTo>
                  <a:pt x="0" y="3632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8952665" y="2794506"/>
            <a:ext cx="2360981" cy="2360981"/>
          </a:xfrm>
          <a:custGeom>
            <a:avLst/>
            <a:gdLst/>
            <a:ahLst/>
            <a:cxnLst/>
            <a:rect l="l" t="t" r="r" b="b"/>
            <a:pathLst>
              <a:path w="2360981" h="2360981">
                <a:moveTo>
                  <a:pt x="0" y="0"/>
                </a:moveTo>
                <a:lnTo>
                  <a:pt x="2360981" y="0"/>
                </a:lnTo>
                <a:lnTo>
                  <a:pt x="2360981" y="2360982"/>
                </a:lnTo>
                <a:lnTo>
                  <a:pt x="0" y="236098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3311781" y="2873823"/>
            <a:ext cx="4390347" cy="4390347"/>
          </a:xfrm>
          <a:custGeom>
            <a:avLst/>
            <a:gdLst/>
            <a:ahLst/>
            <a:cxnLst/>
            <a:rect l="l" t="t" r="r" b="b"/>
            <a:pathLst>
              <a:path w="4390347" h="4390347">
                <a:moveTo>
                  <a:pt x="0" y="0"/>
                </a:moveTo>
                <a:lnTo>
                  <a:pt x="4390347" y="0"/>
                </a:lnTo>
                <a:lnTo>
                  <a:pt x="4390347" y="4390347"/>
                </a:lnTo>
                <a:lnTo>
                  <a:pt x="0" y="439034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87490" y="5143500"/>
            <a:ext cx="8229600" cy="8229600"/>
          </a:xfrm>
          <a:custGeom>
            <a:avLst/>
            <a:gdLst/>
            <a:ahLst/>
            <a:cxnLst/>
            <a:rect l="l" t="t" r="r" b="b"/>
            <a:pathLst>
              <a:path w="8229600" h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9999"/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8662744" y="2329838"/>
            <a:ext cx="9784920" cy="27391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77"/>
              </a:lnSpc>
              <a:spcBef>
                <a:spcPct val="0"/>
              </a:spcBef>
            </a:pPr>
            <a:r>
              <a:rPr lang="en-US" sz="15983">
                <a:solidFill>
                  <a:srgbClr val="1F2020"/>
                </a:solidFill>
                <a:latin typeface="Anton"/>
                <a:ea typeface="Anton"/>
                <a:cs typeface="Anton"/>
                <a:sym typeface="Anton"/>
              </a:rPr>
              <a:t>REDES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662744" y="4529701"/>
            <a:ext cx="9784920" cy="21552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7634"/>
              </a:lnSpc>
              <a:spcBef>
                <a:spcPct val="0"/>
              </a:spcBef>
            </a:pPr>
            <a:r>
              <a:rPr lang="en-US" sz="12595">
                <a:solidFill>
                  <a:srgbClr val="7402C6"/>
                </a:solidFill>
                <a:latin typeface="Anton"/>
                <a:ea typeface="Anton"/>
                <a:cs typeface="Anton"/>
                <a:sym typeface="Anton"/>
              </a:rPr>
              <a:t>NEURAIS</a:t>
            </a:r>
          </a:p>
        </p:txBody>
      </p:sp>
      <p:sp>
        <p:nvSpPr>
          <p:cNvPr id="8" name="Freeform 8"/>
          <p:cNvSpPr/>
          <p:nvPr/>
        </p:nvSpPr>
        <p:spPr>
          <a:xfrm>
            <a:off x="15889000" y="1031011"/>
            <a:ext cx="4316765" cy="4316765"/>
          </a:xfrm>
          <a:custGeom>
            <a:avLst/>
            <a:gdLst/>
            <a:ahLst/>
            <a:cxnLst/>
            <a:rect l="l" t="t" r="r" b="b"/>
            <a:pathLst>
              <a:path w="4316765" h="4316765">
                <a:moveTo>
                  <a:pt x="0" y="0"/>
                </a:moveTo>
                <a:lnTo>
                  <a:pt x="4316765" y="0"/>
                </a:lnTo>
                <a:lnTo>
                  <a:pt x="4316765" y="4316765"/>
                </a:lnTo>
                <a:lnTo>
                  <a:pt x="0" y="43167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9999"/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0" y="77378"/>
            <a:ext cx="5829909" cy="1231568"/>
          </a:xfrm>
          <a:custGeom>
            <a:avLst/>
            <a:gdLst/>
            <a:ahLst/>
            <a:cxnLst/>
            <a:rect l="l" t="t" r="r" b="b"/>
            <a:pathLst>
              <a:path w="5829909" h="1231568">
                <a:moveTo>
                  <a:pt x="0" y="0"/>
                </a:moveTo>
                <a:lnTo>
                  <a:pt x="5829909" y="0"/>
                </a:lnTo>
                <a:lnTo>
                  <a:pt x="5829909" y="1231568"/>
                </a:lnTo>
                <a:lnTo>
                  <a:pt x="0" y="123156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6880125" y="-10775"/>
            <a:ext cx="1407875" cy="1407875"/>
          </a:xfrm>
          <a:custGeom>
            <a:avLst/>
            <a:gdLst/>
            <a:ahLst/>
            <a:cxnLst/>
            <a:rect l="l" t="t" r="r" b="b"/>
            <a:pathLst>
              <a:path w="1407875" h="1407875">
                <a:moveTo>
                  <a:pt x="0" y="0"/>
                </a:moveTo>
                <a:lnTo>
                  <a:pt x="1407875" y="0"/>
                </a:lnTo>
                <a:lnTo>
                  <a:pt x="1407875" y="1407874"/>
                </a:lnTo>
                <a:lnTo>
                  <a:pt x="0" y="140787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8662744" y="6646880"/>
            <a:ext cx="4708973" cy="6829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73"/>
              </a:lnSpc>
            </a:pPr>
            <a:r>
              <a:rPr lang="en-US" sz="198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ALGORITMO DE BACKPROPAGATION E </a:t>
            </a:r>
          </a:p>
          <a:p>
            <a:pPr algn="l">
              <a:lnSpc>
                <a:spcPts val="2773"/>
              </a:lnSpc>
              <a:spcBef>
                <a:spcPct val="0"/>
              </a:spcBef>
            </a:pPr>
            <a:r>
              <a:rPr lang="en-US" sz="198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AJUSTE DE HIPERPARÂMETROS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662744" y="7580082"/>
            <a:ext cx="6550406" cy="343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43"/>
              </a:lnSpc>
            </a:pPr>
            <a:r>
              <a:rPr lang="en-US" sz="2517" b="1">
                <a:solidFill>
                  <a:srgbClr val="1F202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Docente: Dr. Thales Levi Azevedo Valente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662744" y="7963000"/>
            <a:ext cx="7062512" cy="6766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643"/>
              </a:lnSpc>
            </a:pPr>
            <a:r>
              <a:rPr lang="en-US" sz="2517">
                <a:solidFill>
                  <a:srgbClr val="1F2020"/>
                </a:solidFill>
                <a:latin typeface="Proxima Nova"/>
                <a:ea typeface="Proxima Nova"/>
                <a:cs typeface="Proxima Nova"/>
                <a:sym typeface="Proxima Nova"/>
              </a:rPr>
              <a:t>Discentes: Caio Reis, Katarina Ires e Melissa</a:t>
            </a:r>
          </a:p>
          <a:p>
            <a:pPr algn="just">
              <a:lnSpc>
                <a:spcPts val="2643"/>
              </a:lnSpc>
            </a:pPr>
            <a:endParaRPr lang="en-US" sz="2517">
              <a:solidFill>
                <a:srgbClr val="1F202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59300" y="9258300"/>
            <a:ext cx="1028700" cy="1028700"/>
            <a:chOff x="0" y="0"/>
            <a:chExt cx="270933" cy="2709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-3280943" y="5985029"/>
            <a:ext cx="8229600" cy="8229600"/>
          </a:xfrm>
          <a:custGeom>
            <a:avLst/>
            <a:gdLst/>
            <a:ahLst/>
            <a:cxnLst/>
            <a:rect l="l" t="t" r="r" b="b"/>
            <a:pathLst>
              <a:path w="8229600" h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5889000" y="1031011"/>
            <a:ext cx="4316765" cy="4316765"/>
          </a:xfrm>
          <a:custGeom>
            <a:avLst/>
            <a:gdLst/>
            <a:ahLst/>
            <a:cxnLst/>
            <a:rect l="l" t="t" r="r" b="b"/>
            <a:pathLst>
              <a:path w="4316765" h="4316765">
                <a:moveTo>
                  <a:pt x="0" y="0"/>
                </a:moveTo>
                <a:lnTo>
                  <a:pt x="4316765" y="0"/>
                </a:lnTo>
                <a:lnTo>
                  <a:pt x="4316765" y="4316765"/>
                </a:lnTo>
                <a:lnTo>
                  <a:pt x="0" y="43167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2182666" y="3344752"/>
            <a:ext cx="4911088" cy="3824510"/>
          </a:xfrm>
          <a:custGeom>
            <a:avLst/>
            <a:gdLst/>
            <a:ahLst/>
            <a:cxnLst/>
            <a:rect l="l" t="t" r="r" b="b"/>
            <a:pathLst>
              <a:path w="4911088" h="3824510">
                <a:moveTo>
                  <a:pt x="0" y="0"/>
                </a:moveTo>
                <a:lnTo>
                  <a:pt x="4911088" y="0"/>
                </a:lnTo>
                <a:lnTo>
                  <a:pt x="4911088" y="3824510"/>
                </a:lnTo>
                <a:lnTo>
                  <a:pt x="0" y="38245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7499918" y="9638067"/>
            <a:ext cx="547464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10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59955" y="209174"/>
            <a:ext cx="5328489" cy="927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20"/>
              </a:lnSpc>
            </a:pPr>
            <a:r>
              <a:rPr lang="en-US" sz="6000">
                <a:solidFill>
                  <a:srgbClr val="1F2020"/>
                </a:solidFill>
                <a:latin typeface="Anton"/>
                <a:ea typeface="Anton"/>
                <a:cs typeface="Anton"/>
                <a:sym typeface="Anton"/>
              </a:rPr>
              <a:t>ANALOGIA COM O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340439" y="209174"/>
            <a:ext cx="6204631" cy="927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20"/>
              </a:lnSpc>
            </a:pPr>
            <a:r>
              <a:rPr lang="en-US" sz="6000">
                <a:solidFill>
                  <a:srgbClr val="7402C6"/>
                </a:solidFill>
                <a:latin typeface="Anton"/>
                <a:ea typeface="Anton"/>
                <a:cs typeface="Anton"/>
                <a:sym typeface="Anton"/>
              </a:rPr>
              <a:t>BACKPROPAGATION?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75786" y="3510612"/>
            <a:ext cx="10225316" cy="2663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Canva Sans"/>
              </a:rPr>
              <a:t>1. </a:t>
            </a:r>
            <a:r>
              <a:rPr lang="en-US" sz="250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Canva Sans"/>
              </a:rPr>
              <a:t>Previsão</a:t>
            </a: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Canva Sans"/>
              </a:rPr>
              <a:t> (Forward Pass)</a:t>
            </a:r>
          </a:p>
          <a:p>
            <a:pPr marL="539115" lvl="1" indent="-269240" algn="l">
              <a:lnSpc>
                <a:spcPts val="3499"/>
              </a:lnSpc>
              <a:buFont typeface="Arial"/>
              <a:buChar char="•"/>
            </a:pP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Canva Sans"/>
              </a:rPr>
              <a:t>A rede </a:t>
            </a:r>
            <a:r>
              <a:rPr lang="en-US" sz="250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Canva Sans"/>
              </a:rPr>
              <a:t>recebe</a:t>
            </a: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Canva Sans"/>
              </a:rPr>
              <a:t> </a:t>
            </a:r>
            <a:r>
              <a:rPr lang="en-US" sz="250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Canva Sans"/>
              </a:rPr>
              <a:t>os</a:t>
            </a: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Canva Sans"/>
              </a:rPr>
              <a:t> dados de entrada e, </a:t>
            </a:r>
            <a:r>
              <a:rPr lang="en-US" sz="250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Canva Sans"/>
              </a:rPr>
              <a:t>camada</a:t>
            </a: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Canva Sans"/>
              </a:rPr>
              <a:t> </a:t>
            </a:r>
            <a:r>
              <a:rPr lang="en-US" sz="250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Canva Sans"/>
              </a:rPr>
              <a:t>por</a:t>
            </a: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Canva Sans"/>
              </a:rPr>
              <a:t> </a:t>
            </a:r>
            <a:r>
              <a:rPr lang="en-US" sz="250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Canva Sans"/>
              </a:rPr>
              <a:t>camada</a:t>
            </a: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Canva Sans"/>
              </a:rPr>
              <a:t>, </a:t>
            </a:r>
            <a:r>
              <a:rPr lang="en-US" sz="250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Canva Sans"/>
              </a:rPr>
              <a:t>calcula</a:t>
            </a: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Canva Sans"/>
              </a:rPr>
              <a:t> </a:t>
            </a:r>
            <a:r>
              <a:rPr lang="en-US" sz="250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Canva Sans"/>
              </a:rPr>
              <a:t>uma</a:t>
            </a: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Canva Sans"/>
              </a:rPr>
              <a:t> </a:t>
            </a:r>
            <a:r>
              <a:rPr lang="en-US" sz="250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Canva Sans"/>
              </a:rPr>
              <a:t>previsão</a:t>
            </a: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Canva Sans"/>
              </a:rPr>
              <a:t> final</a:t>
            </a:r>
            <a:endParaRPr lang="en-US" sz="2500">
              <a:solidFill>
                <a:srgbClr val="000000"/>
              </a:solidFill>
              <a:latin typeface="Open Sans"/>
              <a:ea typeface="Open Sans"/>
              <a:cs typeface="Open Sans"/>
            </a:endParaRPr>
          </a:p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Canva Sans"/>
              </a:rPr>
              <a:t>2. </a:t>
            </a:r>
            <a:r>
              <a:rPr lang="en-US" sz="250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Canva Sans"/>
              </a:rPr>
              <a:t>Cálculo</a:t>
            </a: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Canva Sans"/>
              </a:rPr>
              <a:t> do Erro</a:t>
            </a:r>
            <a:endParaRPr lang="en-US" sz="2500">
              <a:solidFill>
                <a:srgbClr val="000000"/>
              </a:solidFill>
              <a:latin typeface="Open Sans"/>
              <a:ea typeface="Open Sans"/>
              <a:cs typeface="Open Sans"/>
            </a:endParaRPr>
          </a:p>
          <a:p>
            <a:pPr marL="539115" lvl="1" indent="-269240" algn="l">
              <a:lnSpc>
                <a:spcPts val="3499"/>
              </a:lnSpc>
              <a:buFont typeface="Arial"/>
              <a:buChar char="•"/>
            </a:pPr>
            <a:r>
              <a:rPr lang="en-US" sz="250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Canva Sans"/>
              </a:rPr>
              <a:t>Compara</a:t>
            </a: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Canva Sans"/>
              </a:rPr>
              <a:t>-se a </a:t>
            </a:r>
            <a:r>
              <a:rPr lang="en-US" sz="250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Canva Sans"/>
              </a:rPr>
              <a:t>previsão</a:t>
            </a: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Canva Sans"/>
              </a:rPr>
              <a:t> da rede com o </a:t>
            </a:r>
            <a:r>
              <a:rPr lang="en-US" sz="250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Canva Sans"/>
              </a:rPr>
              <a:t>resultado</a:t>
            </a: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Canva Sans"/>
              </a:rPr>
              <a:t> </a:t>
            </a:r>
            <a:r>
              <a:rPr lang="en-US" sz="250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Canva Sans"/>
              </a:rPr>
              <a:t>correto</a:t>
            </a: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Canva Sans"/>
              </a:rPr>
              <a:t> para </a:t>
            </a:r>
            <a:r>
              <a:rPr lang="en-US" sz="250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Canva Sans"/>
              </a:rPr>
              <a:t>quantificar</a:t>
            </a: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Canva Sans"/>
              </a:rPr>
              <a:t> o "</a:t>
            </a:r>
            <a:r>
              <a:rPr lang="en-US" sz="250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Canva Sans"/>
              </a:rPr>
              <a:t>tamanho</a:t>
            </a: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Canva Sans"/>
              </a:rPr>
              <a:t>" do </a:t>
            </a:r>
            <a:r>
              <a:rPr lang="en-US" sz="250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Canva Sans"/>
              </a:rPr>
              <a:t>erro</a:t>
            </a:r>
            <a:endParaRPr lang="en-US" sz="2500" err="1">
              <a:solidFill>
                <a:srgbClr val="000000"/>
              </a:solidFill>
              <a:latin typeface="Open Sans"/>
              <a:ea typeface="Open Sans"/>
              <a:cs typeface="Open Sans"/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1B468965-15ED-B8D6-D2EA-DA413CAD819F}"/>
              </a:ext>
            </a:extLst>
          </p:cNvPr>
          <p:cNvSpPr txBox="1"/>
          <p:nvPr/>
        </p:nvSpPr>
        <p:spPr>
          <a:xfrm>
            <a:off x="365731" y="2019121"/>
            <a:ext cx="3995802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000" b="1" err="1">
                <a:latin typeface="Open Sans"/>
                <a:ea typeface="Open Sans"/>
                <a:cs typeface="Open Sans"/>
              </a:rPr>
              <a:t>Atribuição</a:t>
            </a:r>
            <a:r>
              <a:rPr lang="en-US" sz="3000" b="1">
                <a:latin typeface="Open Sans"/>
                <a:ea typeface="Open Sans"/>
                <a:cs typeface="Open Sans"/>
              </a:rPr>
              <a:t> de culpa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59300" y="9258300"/>
            <a:ext cx="1028700" cy="1028700"/>
            <a:chOff x="0" y="0"/>
            <a:chExt cx="270933" cy="2709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-3280943" y="5985029"/>
            <a:ext cx="8229600" cy="8229600"/>
          </a:xfrm>
          <a:custGeom>
            <a:avLst/>
            <a:gdLst/>
            <a:ahLst/>
            <a:cxnLst/>
            <a:rect l="l" t="t" r="r" b="b"/>
            <a:pathLst>
              <a:path w="8229600" h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5889000" y="1031011"/>
            <a:ext cx="4316765" cy="4316765"/>
          </a:xfrm>
          <a:custGeom>
            <a:avLst/>
            <a:gdLst/>
            <a:ahLst/>
            <a:cxnLst/>
            <a:rect l="l" t="t" r="r" b="b"/>
            <a:pathLst>
              <a:path w="4316765" h="4316765">
                <a:moveTo>
                  <a:pt x="0" y="0"/>
                </a:moveTo>
                <a:lnTo>
                  <a:pt x="4316765" y="0"/>
                </a:lnTo>
                <a:lnTo>
                  <a:pt x="4316765" y="4316765"/>
                </a:lnTo>
                <a:lnTo>
                  <a:pt x="0" y="43167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2197794" y="3344752"/>
            <a:ext cx="4911088" cy="3824510"/>
          </a:xfrm>
          <a:custGeom>
            <a:avLst/>
            <a:gdLst/>
            <a:ahLst/>
            <a:cxnLst/>
            <a:rect l="l" t="t" r="r" b="b"/>
            <a:pathLst>
              <a:path w="4911088" h="3824510">
                <a:moveTo>
                  <a:pt x="0" y="0"/>
                </a:moveTo>
                <a:lnTo>
                  <a:pt x="4911088" y="0"/>
                </a:lnTo>
                <a:lnTo>
                  <a:pt x="4911088" y="3824510"/>
                </a:lnTo>
                <a:lnTo>
                  <a:pt x="0" y="38245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7499918" y="9638067"/>
            <a:ext cx="547464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11</a:t>
            </a:r>
            <a:endParaRPr lang="pt-BR"/>
          </a:p>
        </p:txBody>
      </p:sp>
      <p:sp>
        <p:nvSpPr>
          <p:cNvPr id="9" name="TextBox 9"/>
          <p:cNvSpPr txBox="1"/>
          <p:nvPr/>
        </p:nvSpPr>
        <p:spPr>
          <a:xfrm>
            <a:off x="359955" y="209174"/>
            <a:ext cx="5328489" cy="927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20"/>
              </a:lnSpc>
            </a:pPr>
            <a:r>
              <a:rPr lang="en-US" sz="6000">
                <a:solidFill>
                  <a:srgbClr val="1F2020"/>
                </a:solidFill>
                <a:latin typeface="Anton"/>
                <a:ea typeface="Anton"/>
                <a:cs typeface="Anton"/>
                <a:sym typeface="Anton"/>
              </a:rPr>
              <a:t>ANALOGIA COM O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340439" y="209174"/>
            <a:ext cx="6204631" cy="927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20"/>
              </a:lnSpc>
            </a:pPr>
            <a:r>
              <a:rPr lang="en-US" sz="6000">
                <a:solidFill>
                  <a:srgbClr val="7402C6"/>
                </a:solidFill>
                <a:latin typeface="Anton"/>
                <a:ea typeface="Anton"/>
                <a:cs typeface="Anton"/>
                <a:sym typeface="Anton"/>
              </a:rPr>
              <a:t>BACKPROPAGATION?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75786" y="3340254"/>
            <a:ext cx="10225316" cy="49077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Canva Sans"/>
              </a:rPr>
              <a:t>3. </a:t>
            </a:r>
            <a:r>
              <a:rPr lang="en-US" sz="250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Canva Sans"/>
              </a:rPr>
              <a:t>Atribuição</a:t>
            </a: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Canva Sans"/>
              </a:rPr>
              <a:t> de "Culpa" (Backpropagation)</a:t>
            </a:r>
          </a:p>
          <a:p>
            <a:pPr marL="539115" lvl="1" indent="-269240" algn="l">
              <a:lnSpc>
                <a:spcPts val="3499"/>
              </a:lnSpc>
              <a:buFont typeface="Arial"/>
              <a:buChar char="•"/>
            </a:pP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Canva Sans"/>
              </a:rPr>
              <a:t>O </a:t>
            </a:r>
            <a:r>
              <a:rPr lang="en-US" sz="250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Canva Sans"/>
              </a:rPr>
              <a:t>erro</a:t>
            </a: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Canva Sans"/>
              </a:rPr>
              <a:t> é </a:t>
            </a:r>
            <a:r>
              <a:rPr lang="en-US" sz="250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Canva Sans"/>
              </a:rPr>
              <a:t>propagado</a:t>
            </a: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Canva Sans"/>
              </a:rPr>
              <a:t> de </a:t>
            </a:r>
            <a:r>
              <a:rPr lang="en-US" sz="250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Canva Sans"/>
              </a:rPr>
              <a:t>trás</a:t>
            </a: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Canva Sans"/>
              </a:rPr>
              <a:t> para </a:t>
            </a:r>
            <a:r>
              <a:rPr lang="en-US" sz="250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Canva Sans"/>
              </a:rPr>
              <a:t>frente</a:t>
            </a:r>
            <a:endParaRPr lang="en-US" sz="2500">
              <a:solidFill>
                <a:srgbClr val="000000"/>
              </a:solidFill>
              <a:latin typeface="Open Sans"/>
              <a:ea typeface="Open Sans"/>
              <a:cs typeface="Open Sans"/>
            </a:endParaRPr>
          </a:p>
          <a:p>
            <a:pPr marL="539115" lvl="1" indent="-269240" algn="l">
              <a:lnSpc>
                <a:spcPts val="3499"/>
              </a:lnSpc>
              <a:buFont typeface="Arial"/>
              <a:buChar char="•"/>
            </a:pP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Canva Sans"/>
              </a:rPr>
              <a:t>Para </a:t>
            </a:r>
            <a:r>
              <a:rPr lang="en-US" sz="250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Canva Sans"/>
              </a:rPr>
              <a:t>cada</a:t>
            </a: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Canva Sans"/>
              </a:rPr>
              <a:t> peso, </a:t>
            </a:r>
            <a:r>
              <a:rPr lang="en-US" sz="250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Canva Sans"/>
              </a:rPr>
              <a:t>calcula</a:t>
            </a: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Canva Sans"/>
              </a:rPr>
              <a:t>-se o </a:t>
            </a:r>
            <a:r>
              <a:rPr lang="en-US" sz="250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Canva Sans"/>
              </a:rPr>
              <a:t>gradiente</a:t>
            </a: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Canva Sans"/>
              </a:rPr>
              <a:t>: </a:t>
            </a:r>
            <a:r>
              <a:rPr lang="en-US" sz="250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Canva Sans"/>
              </a:rPr>
              <a:t>uma</a:t>
            </a: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Canva Sans"/>
              </a:rPr>
              <a:t> "nota de culpa" que </a:t>
            </a:r>
            <a:r>
              <a:rPr lang="en-US" sz="250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Canva Sans"/>
              </a:rPr>
              <a:t>mede</a:t>
            </a: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Canva Sans"/>
              </a:rPr>
              <a:t> </a:t>
            </a:r>
            <a:r>
              <a:rPr lang="en-US" sz="250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Canva Sans"/>
              </a:rPr>
              <a:t>sua</a:t>
            </a: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Canva Sans"/>
              </a:rPr>
              <a:t> </a:t>
            </a:r>
            <a:r>
              <a:rPr lang="en-US" sz="250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Canva Sans"/>
              </a:rPr>
              <a:t>responsabilidade</a:t>
            </a: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Canva Sans"/>
              </a:rPr>
              <a:t> (</a:t>
            </a:r>
            <a:r>
              <a:rPr lang="en-US" sz="250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Canva Sans"/>
              </a:rPr>
              <a:t>direção</a:t>
            </a: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Canva Sans"/>
              </a:rPr>
              <a:t> e magnitude) no </a:t>
            </a:r>
            <a:r>
              <a:rPr lang="en-US" sz="250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Canva Sans"/>
              </a:rPr>
              <a:t>erro</a:t>
            </a: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Canva Sans"/>
              </a:rPr>
              <a:t> final</a:t>
            </a:r>
            <a:endParaRPr lang="en-US" sz="2500">
              <a:solidFill>
                <a:srgbClr val="000000"/>
              </a:solidFill>
              <a:latin typeface="Open Sans"/>
              <a:ea typeface="Open Sans"/>
              <a:cs typeface="Open Sans"/>
            </a:endParaRPr>
          </a:p>
          <a:p>
            <a:pPr marL="539115" lvl="1" indent="-269240" algn="l">
              <a:lnSpc>
                <a:spcPts val="3499"/>
              </a:lnSpc>
              <a:buFont typeface="Arial"/>
              <a:buChar char="•"/>
            </a:pP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Canva Sans"/>
              </a:rPr>
              <a:t>A "culpa" de um </a:t>
            </a:r>
            <a:r>
              <a:rPr lang="en-US" sz="250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Canva Sans"/>
              </a:rPr>
              <a:t>neurônio</a:t>
            </a: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Canva Sans"/>
              </a:rPr>
              <a:t> é </a:t>
            </a:r>
            <a:r>
              <a:rPr lang="en-US" sz="250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Canva Sans"/>
              </a:rPr>
              <a:t>baseada</a:t>
            </a: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Canva Sans"/>
              </a:rPr>
              <a:t> </a:t>
            </a:r>
            <a:r>
              <a:rPr lang="en-US" sz="250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Canva Sans"/>
              </a:rPr>
              <a:t>na</a:t>
            </a: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Canva Sans"/>
              </a:rPr>
              <a:t> </a:t>
            </a:r>
            <a:r>
              <a:rPr lang="en-US" sz="250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Canva Sans"/>
              </a:rPr>
              <a:t>sua</a:t>
            </a: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Canva Sans"/>
              </a:rPr>
              <a:t> </a:t>
            </a:r>
            <a:r>
              <a:rPr lang="en-US" sz="250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Canva Sans"/>
              </a:rPr>
              <a:t>influência</a:t>
            </a: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Canva Sans"/>
              </a:rPr>
              <a:t> </a:t>
            </a:r>
            <a:r>
              <a:rPr lang="en-US" sz="250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Canva Sans"/>
              </a:rPr>
              <a:t>sobre</a:t>
            </a: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Canva Sans"/>
              </a:rPr>
              <a:t> </a:t>
            </a:r>
            <a:r>
              <a:rPr lang="en-US" sz="250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Canva Sans"/>
              </a:rPr>
              <a:t>os</a:t>
            </a: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Canva Sans"/>
              </a:rPr>
              <a:t> </a:t>
            </a:r>
            <a:r>
              <a:rPr lang="en-US" sz="250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Canva Sans"/>
              </a:rPr>
              <a:t>neurônios</a:t>
            </a: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Canva Sans"/>
              </a:rPr>
              <a:t> "</a:t>
            </a:r>
            <a:r>
              <a:rPr lang="en-US" sz="250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Canva Sans"/>
              </a:rPr>
              <a:t>culpados</a:t>
            </a: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Canva Sans"/>
              </a:rPr>
              <a:t>" da </a:t>
            </a:r>
            <a:r>
              <a:rPr lang="en-US" sz="250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Canva Sans"/>
              </a:rPr>
              <a:t>camada</a:t>
            </a: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Canva Sans"/>
              </a:rPr>
              <a:t> </a:t>
            </a:r>
            <a:r>
              <a:rPr lang="en-US" sz="250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Canva Sans"/>
              </a:rPr>
              <a:t>seguinte</a:t>
            </a:r>
            <a:endParaRPr lang="en-US" sz="2500">
              <a:solidFill>
                <a:srgbClr val="000000"/>
              </a:solidFill>
              <a:latin typeface="Open Sans"/>
              <a:ea typeface="Open Sans"/>
              <a:cs typeface="Open Sans"/>
            </a:endParaRPr>
          </a:p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Canva Sans"/>
              </a:rPr>
              <a:t>4. </a:t>
            </a:r>
            <a:r>
              <a:rPr lang="en-US" sz="250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Canva Sans"/>
              </a:rPr>
              <a:t>Correção</a:t>
            </a: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Canva Sans"/>
              </a:rPr>
              <a:t> (</a:t>
            </a:r>
            <a:r>
              <a:rPr lang="en-US" sz="250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Canva Sans"/>
              </a:rPr>
              <a:t>Otimização</a:t>
            </a: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Canva Sans"/>
              </a:rPr>
              <a:t> com </a:t>
            </a:r>
            <a:r>
              <a:rPr lang="en-US" sz="250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Canva Sans"/>
              </a:rPr>
              <a:t>Gradiente</a:t>
            </a: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Canva Sans"/>
              </a:rPr>
              <a:t> </a:t>
            </a:r>
            <a:r>
              <a:rPr lang="en-US" sz="250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Canva Sans"/>
              </a:rPr>
              <a:t>Descendente</a:t>
            </a: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Canva Sans"/>
              </a:rPr>
              <a:t>)</a:t>
            </a:r>
            <a:endParaRPr lang="en-US" sz="2500">
              <a:solidFill>
                <a:srgbClr val="000000"/>
              </a:solidFill>
              <a:latin typeface="Open Sans"/>
              <a:ea typeface="Open Sans"/>
              <a:cs typeface="Open Sans"/>
            </a:endParaRPr>
          </a:p>
          <a:p>
            <a:pPr marL="539115" lvl="1" indent="-269240" algn="l">
              <a:lnSpc>
                <a:spcPts val="3499"/>
              </a:lnSpc>
              <a:buFont typeface="Arial"/>
              <a:buChar char="•"/>
            </a:pPr>
            <a:r>
              <a:rPr lang="en-US" sz="250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Canva Sans"/>
              </a:rPr>
              <a:t>Os</a:t>
            </a: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Canva Sans"/>
              </a:rPr>
              <a:t> pesos </a:t>
            </a:r>
            <a:r>
              <a:rPr lang="en-US" sz="250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Canva Sans"/>
              </a:rPr>
              <a:t>são</a:t>
            </a: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Canva Sans"/>
              </a:rPr>
              <a:t> </a:t>
            </a:r>
            <a:r>
              <a:rPr lang="en-US" sz="250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Canva Sans"/>
              </a:rPr>
              <a:t>ajustados</a:t>
            </a: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Canva Sans"/>
              </a:rPr>
              <a:t> </a:t>
            </a:r>
            <a:r>
              <a:rPr lang="en-US" sz="250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Canva Sans"/>
              </a:rPr>
              <a:t>na</a:t>
            </a: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Canva Sans"/>
              </a:rPr>
              <a:t> </a:t>
            </a:r>
            <a:r>
              <a:rPr lang="en-US" sz="250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Canva Sans"/>
              </a:rPr>
              <a:t>direção</a:t>
            </a: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Canva Sans"/>
              </a:rPr>
              <a:t> </a:t>
            </a:r>
            <a:r>
              <a:rPr lang="en-US" sz="250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Canva Sans"/>
              </a:rPr>
              <a:t>oposta</a:t>
            </a: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Canva Sans"/>
              </a:rPr>
              <a:t> </a:t>
            </a:r>
            <a:r>
              <a:rPr lang="en-US" sz="250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Canva Sans"/>
              </a:rPr>
              <a:t>ao</a:t>
            </a: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Canva Sans"/>
              </a:rPr>
              <a:t> </a:t>
            </a:r>
            <a:r>
              <a:rPr lang="en-US" sz="250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Canva Sans"/>
              </a:rPr>
              <a:t>seu</a:t>
            </a: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Canva Sans"/>
              </a:rPr>
              <a:t> </a:t>
            </a:r>
            <a:r>
              <a:rPr lang="en-US" sz="250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Canva Sans"/>
              </a:rPr>
              <a:t>gradiente</a:t>
            </a: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Canva Sans"/>
              </a:rPr>
              <a:t> para </a:t>
            </a:r>
            <a:r>
              <a:rPr lang="en-US" sz="250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Canva Sans"/>
              </a:rPr>
              <a:t>reduzir</a:t>
            </a: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Canva Sans"/>
              </a:rPr>
              <a:t> o </a:t>
            </a:r>
            <a:r>
              <a:rPr lang="en-US" sz="250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Canva Sans"/>
              </a:rPr>
              <a:t>erro</a:t>
            </a:r>
            <a:endParaRPr lang="en-US" sz="2500">
              <a:solidFill>
                <a:srgbClr val="000000"/>
              </a:solidFill>
              <a:latin typeface="Open Sans"/>
              <a:ea typeface="Open Sans"/>
              <a:cs typeface="Open Sans"/>
            </a:endParaRPr>
          </a:p>
          <a:p>
            <a:pPr marL="539115" lvl="1" indent="-269240" algn="l">
              <a:lnSpc>
                <a:spcPts val="3499"/>
              </a:lnSpc>
              <a:buFont typeface="Arial"/>
              <a:buChar char="•"/>
            </a:pP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Canva Sans"/>
              </a:rPr>
              <a:t>Pesos com </a:t>
            </a:r>
            <a:r>
              <a:rPr lang="en-US" sz="250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Canva Sans"/>
              </a:rPr>
              <a:t>maior</a:t>
            </a: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Canva Sans"/>
              </a:rPr>
              <a:t> "culpa" (</a:t>
            </a:r>
            <a:r>
              <a:rPr lang="en-US" sz="250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Canva Sans"/>
              </a:rPr>
              <a:t>maior</a:t>
            </a: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Canva Sans"/>
              </a:rPr>
              <a:t> </a:t>
            </a:r>
            <a:r>
              <a:rPr lang="en-US" sz="250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Canva Sans"/>
              </a:rPr>
              <a:t>gradiente</a:t>
            </a: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Canva Sans"/>
              </a:rPr>
              <a:t>) </a:t>
            </a:r>
            <a:r>
              <a:rPr lang="en-US" sz="250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Canva Sans"/>
              </a:rPr>
              <a:t>sofrem</a:t>
            </a: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Canva Sans"/>
              </a:rPr>
              <a:t> </a:t>
            </a:r>
            <a:r>
              <a:rPr lang="en-US" sz="250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Canva Sans"/>
              </a:rPr>
              <a:t>os</a:t>
            </a: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Canva Sans"/>
              </a:rPr>
              <a:t> </a:t>
            </a:r>
            <a:r>
              <a:rPr lang="en-US" sz="250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Canva Sans"/>
              </a:rPr>
              <a:t>maiores</a:t>
            </a: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Canva Sans"/>
              </a:rPr>
              <a:t> </a:t>
            </a:r>
            <a:r>
              <a:rPr lang="en-US" sz="250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Canva Sans"/>
              </a:rPr>
              <a:t>ajustes</a:t>
            </a:r>
            <a:endParaRPr lang="en-US" sz="2500" err="1">
              <a:solidFill>
                <a:srgbClr val="000000"/>
              </a:solidFill>
              <a:latin typeface="Open Sans"/>
              <a:ea typeface="Open Sans"/>
              <a:cs typeface="Open Sans"/>
            </a:endParaRP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502C4A31-DD5A-015E-484D-6465512BD659}"/>
              </a:ext>
            </a:extLst>
          </p:cNvPr>
          <p:cNvSpPr txBox="1"/>
          <p:nvPr/>
        </p:nvSpPr>
        <p:spPr>
          <a:xfrm>
            <a:off x="353091" y="2009688"/>
            <a:ext cx="3995802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000" b="1" err="1">
                <a:latin typeface="Open Sans"/>
                <a:ea typeface="Open Sans"/>
                <a:cs typeface="Open Sans"/>
              </a:rPr>
              <a:t>Atribuição</a:t>
            </a:r>
            <a:r>
              <a:rPr lang="en-US" sz="3000" b="1">
                <a:latin typeface="Open Sans"/>
                <a:ea typeface="Open Sans"/>
                <a:cs typeface="Open Sans"/>
              </a:rPr>
              <a:t> de culpa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59300" y="9258300"/>
            <a:ext cx="1028700" cy="1028700"/>
            <a:chOff x="0" y="0"/>
            <a:chExt cx="270933" cy="2709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-3280943" y="5985029"/>
            <a:ext cx="8229600" cy="8229600"/>
          </a:xfrm>
          <a:custGeom>
            <a:avLst/>
            <a:gdLst/>
            <a:ahLst/>
            <a:cxnLst/>
            <a:rect l="l" t="t" r="r" b="b"/>
            <a:pathLst>
              <a:path w="8229600" h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5889000" y="1031011"/>
            <a:ext cx="4316765" cy="4316765"/>
          </a:xfrm>
          <a:custGeom>
            <a:avLst/>
            <a:gdLst/>
            <a:ahLst/>
            <a:cxnLst/>
            <a:rect l="l" t="t" r="r" b="b"/>
            <a:pathLst>
              <a:path w="4316765" h="4316765">
                <a:moveTo>
                  <a:pt x="0" y="0"/>
                </a:moveTo>
                <a:lnTo>
                  <a:pt x="4316765" y="0"/>
                </a:lnTo>
                <a:lnTo>
                  <a:pt x="4316765" y="4316765"/>
                </a:lnTo>
                <a:lnTo>
                  <a:pt x="0" y="43167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1766439" y="2321601"/>
            <a:ext cx="5043215" cy="5145060"/>
          </a:xfrm>
          <a:custGeom>
            <a:avLst/>
            <a:gdLst/>
            <a:ahLst/>
            <a:cxnLst/>
            <a:rect l="l" t="t" r="r" b="b"/>
            <a:pathLst>
              <a:path w="5043215" h="5145060">
                <a:moveTo>
                  <a:pt x="0" y="0"/>
                </a:moveTo>
                <a:lnTo>
                  <a:pt x="5043215" y="0"/>
                </a:lnTo>
                <a:lnTo>
                  <a:pt x="5043215" y="5145060"/>
                </a:lnTo>
                <a:lnTo>
                  <a:pt x="0" y="514506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7499918" y="9638067"/>
            <a:ext cx="547464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12</a:t>
            </a:r>
            <a:endParaRPr lang="en-US" sz="1400" b="1">
              <a:solidFill>
                <a:srgbClr val="FFFFFF"/>
              </a:solidFill>
              <a:latin typeface="Open Sans Bold"/>
              <a:ea typeface="Open Sans Bold"/>
              <a:cs typeface="Open Sans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359955" y="209174"/>
            <a:ext cx="5328489" cy="927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20"/>
              </a:lnSpc>
            </a:pPr>
            <a:r>
              <a:rPr lang="en-US" sz="6000">
                <a:solidFill>
                  <a:srgbClr val="1F2020"/>
                </a:solidFill>
                <a:latin typeface="Anton"/>
                <a:ea typeface="Anton"/>
                <a:cs typeface="Anton"/>
                <a:sym typeface="Anton"/>
              </a:rPr>
              <a:t>ANALOGIA COM O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340439" y="209174"/>
            <a:ext cx="6204631" cy="927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20"/>
              </a:lnSpc>
            </a:pPr>
            <a:r>
              <a:rPr lang="en-US" sz="6000">
                <a:solidFill>
                  <a:srgbClr val="7402C6"/>
                </a:solidFill>
                <a:latin typeface="Anton"/>
                <a:ea typeface="Anton"/>
                <a:cs typeface="Anton"/>
                <a:sym typeface="Anton"/>
              </a:rPr>
              <a:t>BACKPROPAGATION?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CD934976-B8B9-05DA-A617-34A986D3319E}"/>
              </a:ext>
            </a:extLst>
          </p:cNvPr>
          <p:cNvSpPr txBox="1"/>
          <p:nvPr/>
        </p:nvSpPr>
        <p:spPr>
          <a:xfrm>
            <a:off x="462104" y="3010591"/>
            <a:ext cx="9538569" cy="201593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 algn="just">
              <a:buAutoNum type="arabicPeriod"/>
            </a:pPr>
            <a:r>
              <a:rPr lang="en-US" sz="2500">
                <a:latin typeface="Open Sans"/>
                <a:ea typeface="Open Sans"/>
                <a:cs typeface="Open Sans"/>
              </a:rPr>
              <a:t>Imagine que </a:t>
            </a:r>
            <a:r>
              <a:rPr lang="en-US" sz="2500" err="1">
                <a:latin typeface="Open Sans"/>
                <a:ea typeface="Open Sans"/>
                <a:cs typeface="Open Sans"/>
              </a:rPr>
              <a:t>cozinhar</a:t>
            </a:r>
            <a:r>
              <a:rPr lang="en-US" sz="2500">
                <a:latin typeface="Open Sans"/>
                <a:ea typeface="Open Sans"/>
                <a:cs typeface="Open Sans"/>
              </a:rPr>
              <a:t> um </a:t>
            </a:r>
            <a:r>
              <a:rPr lang="en-US" sz="2500" err="1">
                <a:latin typeface="Open Sans"/>
                <a:ea typeface="Open Sans"/>
                <a:cs typeface="Open Sans"/>
              </a:rPr>
              <a:t>risoto</a:t>
            </a:r>
            <a:r>
              <a:rPr lang="en-US" sz="2500">
                <a:latin typeface="Open Sans"/>
                <a:ea typeface="Open Sans"/>
                <a:cs typeface="Open Sans"/>
              </a:rPr>
              <a:t> é </a:t>
            </a:r>
            <a:r>
              <a:rPr lang="en-US" sz="2500" err="1">
                <a:latin typeface="Open Sans"/>
                <a:ea typeface="Open Sans"/>
                <a:cs typeface="Open Sans"/>
              </a:rPr>
              <a:t>como</a:t>
            </a:r>
            <a:r>
              <a:rPr lang="en-US" sz="2500">
                <a:latin typeface="Open Sans"/>
                <a:ea typeface="Open Sans"/>
                <a:cs typeface="Open Sans"/>
              </a:rPr>
              <a:t> </a:t>
            </a:r>
            <a:r>
              <a:rPr lang="en-US" sz="2500" err="1">
                <a:latin typeface="Open Sans"/>
                <a:ea typeface="Open Sans"/>
                <a:cs typeface="Open Sans"/>
              </a:rPr>
              <a:t>uma</a:t>
            </a:r>
            <a:r>
              <a:rPr lang="en-US" sz="2500">
                <a:latin typeface="Open Sans"/>
                <a:ea typeface="Open Sans"/>
                <a:cs typeface="Open Sans"/>
              </a:rPr>
              <a:t> rede neural </a:t>
            </a:r>
            <a:r>
              <a:rPr lang="en-US" sz="2500" err="1">
                <a:latin typeface="Open Sans"/>
                <a:ea typeface="Open Sans"/>
                <a:cs typeface="Open Sans"/>
              </a:rPr>
              <a:t>fazendo</a:t>
            </a:r>
            <a:r>
              <a:rPr lang="en-US" sz="2500">
                <a:latin typeface="Open Sans"/>
                <a:ea typeface="Open Sans"/>
                <a:cs typeface="Open Sans"/>
              </a:rPr>
              <a:t> </a:t>
            </a:r>
            <a:r>
              <a:rPr lang="en-US" sz="2500" err="1">
                <a:latin typeface="Open Sans"/>
                <a:ea typeface="Open Sans"/>
                <a:cs typeface="Open Sans"/>
              </a:rPr>
              <a:t>uma</a:t>
            </a:r>
            <a:r>
              <a:rPr lang="en-US" sz="2500">
                <a:latin typeface="Open Sans"/>
                <a:ea typeface="Open Sans"/>
                <a:cs typeface="Open Sans"/>
              </a:rPr>
              <a:t> </a:t>
            </a:r>
            <a:r>
              <a:rPr lang="en-US" sz="2500" err="1">
                <a:latin typeface="Open Sans"/>
                <a:ea typeface="Open Sans"/>
                <a:cs typeface="Open Sans"/>
              </a:rPr>
              <a:t>previsão</a:t>
            </a:r>
            <a:r>
              <a:rPr lang="en-US" sz="2500">
                <a:latin typeface="Open Sans"/>
                <a:ea typeface="Open Sans"/>
                <a:cs typeface="Open Sans"/>
              </a:rPr>
              <a:t>. A </a:t>
            </a:r>
            <a:r>
              <a:rPr lang="en-US" sz="2500" err="1">
                <a:latin typeface="Open Sans"/>
                <a:ea typeface="Open Sans"/>
                <a:cs typeface="Open Sans"/>
              </a:rPr>
              <a:t>receita</a:t>
            </a:r>
            <a:r>
              <a:rPr lang="en-US" sz="2500">
                <a:latin typeface="Open Sans"/>
                <a:ea typeface="Open Sans"/>
                <a:cs typeface="Open Sans"/>
              </a:rPr>
              <a:t> é o </a:t>
            </a:r>
            <a:r>
              <a:rPr lang="en-US" sz="2500" err="1">
                <a:latin typeface="Open Sans"/>
                <a:ea typeface="Open Sans"/>
                <a:cs typeface="Open Sans"/>
              </a:rPr>
              <a:t>seu</a:t>
            </a:r>
            <a:r>
              <a:rPr lang="en-US" sz="2500">
                <a:latin typeface="Open Sans"/>
                <a:ea typeface="Open Sans"/>
                <a:cs typeface="Open Sans"/>
              </a:rPr>
              <a:t> </a:t>
            </a:r>
            <a:r>
              <a:rPr lang="en-US" sz="2500" err="1">
                <a:latin typeface="Open Sans"/>
                <a:ea typeface="Open Sans"/>
                <a:cs typeface="Open Sans"/>
              </a:rPr>
              <a:t>modelo</a:t>
            </a:r>
            <a:r>
              <a:rPr lang="en-US" sz="2500">
                <a:latin typeface="Open Sans"/>
                <a:ea typeface="Open Sans"/>
                <a:cs typeface="Open Sans"/>
              </a:rPr>
              <a:t> e as </a:t>
            </a:r>
            <a:r>
              <a:rPr lang="en-US" sz="2500" err="1">
                <a:latin typeface="Open Sans"/>
                <a:ea typeface="Open Sans"/>
                <a:cs typeface="Open Sans"/>
              </a:rPr>
              <a:t>quantidades</a:t>
            </a:r>
            <a:r>
              <a:rPr lang="en-US" sz="2500">
                <a:latin typeface="Open Sans"/>
                <a:ea typeface="Open Sans"/>
                <a:cs typeface="Open Sans"/>
              </a:rPr>
              <a:t> de </a:t>
            </a:r>
            <a:r>
              <a:rPr lang="en-US" sz="2500" err="1">
                <a:latin typeface="Open Sans"/>
                <a:ea typeface="Open Sans"/>
                <a:cs typeface="Open Sans"/>
              </a:rPr>
              <a:t>cada</a:t>
            </a:r>
            <a:r>
              <a:rPr lang="en-US" sz="2500">
                <a:latin typeface="Open Sans"/>
                <a:ea typeface="Open Sans"/>
                <a:cs typeface="Open Sans"/>
              </a:rPr>
              <a:t> </a:t>
            </a:r>
            <a:r>
              <a:rPr lang="en-US" sz="2500" err="1">
                <a:latin typeface="Open Sans"/>
                <a:ea typeface="Open Sans"/>
                <a:cs typeface="Open Sans"/>
              </a:rPr>
              <a:t>ingrediente</a:t>
            </a:r>
            <a:r>
              <a:rPr lang="en-US" sz="2500">
                <a:latin typeface="Open Sans"/>
                <a:ea typeface="Open Sans"/>
                <a:cs typeface="Open Sans"/>
              </a:rPr>
              <a:t> </a:t>
            </a:r>
            <a:r>
              <a:rPr lang="en-US" sz="2500" err="1">
                <a:latin typeface="Open Sans"/>
                <a:ea typeface="Open Sans"/>
                <a:cs typeface="Open Sans"/>
              </a:rPr>
              <a:t>são</a:t>
            </a:r>
            <a:r>
              <a:rPr lang="en-US" sz="2500">
                <a:latin typeface="Open Sans"/>
                <a:ea typeface="Open Sans"/>
                <a:cs typeface="Open Sans"/>
              </a:rPr>
              <a:t> </a:t>
            </a:r>
            <a:r>
              <a:rPr lang="en-US" sz="2500" err="1">
                <a:latin typeface="Open Sans"/>
                <a:ea typeface="Open Sans"/>
                <a:cs typeface="Open Sans"/>
              </a:rPr>
              <a:t>os</a:t>
            </a:r>
            <a:r>
              <a:rPr lang="en-US" sz="2500">
                <a:latin typeface="Open Sans"/>
                <a:ea typeface="Open Sans"/>
                <a:cs typeface="Open Sans"/>
              </a:rPr>
              <a:t> "pesos".</a:t>
            </a:r>
            <a:endParaRPr lang="pt-BR" sz="2500">
              <a:latin typeface="Open Sans"/>
              <a:ea typeface="Open Sans"/>
              <a:cs typeface="Open Sans"/>
            </a:endParaRPr>
          </a:p>
          <a:p>
            <a:pPr marL="285750" indent="-285750" algn="just">
              <a:buAutoNum type="arabicPeriod"/>
            </a:pPr>
            <a:r>
              <a:rPr lang="en-US" sz="2500">
                <a:latin typeface="Open Sans"/>
                <a:ea typeface="Open Sans"/>
                <a:cs typeface="Open Sans"/>
              </a:rPr>
              <a:t> Ao </a:t>
            </a:r>
            <a:r>
              <a:rPr lang="en-US" sz="2500" err="1">
                <a:latin typeface="Open Sans"/>
                <a:ea typeface="Open Sans"/>
                <a:cs typeface="Open Sans"/>
              </a:rPr>
              <a:t>seguir</a:t>
            </a:r>
            <a:r>
              <a:rPr lang="en-US" sz="2500">
                <a:latin typeface="Open Sans"/>
                <a:ea typeface="Open Sans"/>
                <a:cs typeface="Open Sans"/>
              </a:rPr>
              <a:t> a </a:t>
            </a:r>
            <a:r>
              <a:rPr lang="en-US" sz="2500" err="1">
                <a:latin typeface="Open Sans"/>
                <a:ea typeface="Open Sans"/>
                <a:cs typeface="Open Sans"/>
              </a:rPr>
              <a:t>receita</a:t>
            </a:r>
            <a:r>
              <a:rPr lang="en-US" sz="2500">
                <a:latin typeface="Open Sans"/>
                <a:ea typeface="Open Sans"/>
                <a:cs typeface="Open Sans"/>
              </a:rPr>
              <a:t> (</a:t>
            </a:r>
            <a:r>
              <a:rPr lang="en-US" sz="2500" b="1">
                <a:latin typeface="Open Sans"/>
                <a:ea typeface="Open Sans"/>
                <a:cs typeface="Open Sans"/>
              </a:rPr>
              <a:t>forward pass</a:t>
            </a:r>
            <a:r>
              <a:rPr lang="en-US" sz="2500">
                <a:latin typeface="Open Sans"/>
                <a:ea typeface="Open Sans"/>
                <a:cs typeface="Open Sans"/>
              </a:rPr>
              <a:t>), </a:t>
            </a:r>
            <a:r>
              <a:rPr lang="en-US" sz="2500" err="1">
                <a:latin typeface="Open Sans"/>
                <a:ea typeface="Open Sans"/>
                <a:cs typeface="Open Sans"/>
              </a:rPr>
              <a:t>você</a:t>
            </a:r>
            <a:r>
              <a:rPr lang="en-US" sz="2500">
                <a:latin typeface="Open Sans"/>
                <a:ea typeface="Open Sans"/>
                <a:cs typeface="Open Sans"/>
              </a:rPr>
              <a:t> </a:t>
            </a:r>
            <a:r>
              <a:rPr lang="en-US" sz="2500" err="1">
                <a:latin typeface="Open Sans"/>
                <a:ea typeface="Open Sans"/>
                <a:cs typeface="Open Sans"/>
              </a:rPr>
              <a:t>produz</a:t>
            </a:r>
            <a:r>
              <a:rPr lang="en-US" sz="2500">
                <a:latin typeface="Open Sans"/>
                <a:ea typeface="Open Sans"/>
                <a:cs typeface="Open Sans"/>
              </a:rPr>
              <a:t> o </a:t>
            </a:r>
            <a:r>
              <a:rPr lang="en-US" sz="2500" err="1">
                <a:latin typeface="Open Sans"/>
                <a:ea typeface="Open Sans"/>
                <a:cs typeface="Open Sans"/>
              </a:rPr>
              <a:t>prato</a:t>
            </a:r>
            <a:r>
              <a:rPr lang="en-US" sz="2500">
                <a:latin typeface="Open Sans"/>
                <a:ea typeface="Open Sans"/>
                <a:cs typeface="Open Sans"/>
              </a:rPr>
              <a:t> final. Ao </a:t>
            </a:r>
            <a:r>
              <a:rPr lang="en-US" sz="2500" err="1">
                <a:latin typeface="Open Sans"/>
                <a:ea typeface="Open Sans"/>
                <a:cs typeface="Open Sans"/>
              </a:rPr>
              <a:t>prová</a:t>
            </a:r>
            <a:r>
              <a:rPr lang="en-US" sz="2500">
                <a:latin typeface="Open Sans"/>
                <a:ea typeface="Open Sans"/>
                <a:cs typeface="Open Sans"/>
              </a:rPr>
              <a:t>-lo, </a:t>
            </a:r>
            <a:r>
              <a:rPr lang="en-US" sz="2500" err="1">
                <a:latin typeface="Open Sans"/>
                <a:ea typeface="Open Sans"/>
                <a:cs typeface="Open Sans"/>
              </a:rPr>
              <a:t>você</a:t>
            </a:r>
            <a:r>
              <a:rPr lang="en-US" sz="2500">
                <a:latin typeface="Open Sans"/>
                <a:ea typeface="Open Sans"/>
                <a:cs typeface="Open Sans"/>
              </a:rPr>
              <a:t> nota o </a:t>
            </a:r>
            <a:r>
              <a:rPr lang="en-US" sz="2500" b="1" err="1">
                <a:latin typeface="Open Sans"/>
                <a:ea typeface="Open Sans"/>
                <a:cs typeface="Open Sans"/>
              </a:rPr>
              <a:t>erro</a:t>
            </a:r>
            <a:r>
              <a:rPr lang="en-US" sz="2500">
                <a:latin typeface="Open Sans"/>
                <a:ea typeface="Open Sans"/>
                <a:cs typeface="Open Sans"/>
              </a:rPr>
              <a:t>: </a:t>
            </a:r>
            <a:r>
              <a:rPr lang="en-US" sz="2500" err="1">
                <a:latin typeface="Open Sans"/>
                <a:ea typeface="Open Sans"/>
                <a:cs typeface="Open Sans"/>
              </a:rPr>
              <a:t>está</a:t>
            </a:r>
            <a:r>
              <a:rPr lang="en-US" sz="2500">
                <a:latin typeface="Open Sans"/>
                <a:ea typeface="Open Sans"/>
                <a:cs typeface="Open Sans"/>
              </a:rPr>
              <a:t> </a:t>
            </a:r>
            <a:r>
              <a:rPr lang="en-US" sz="2500" err="1">
                <a:latin typeface="Open Sans"/>
                <a:ea typeface="Open Sans"/>
                <a:cs typeface="Open Sans"/>
              </a:rPr>
              <a:t>salgado</a:t>
            </a:r>
            <a:r>
              <a:rPr lang="en-US" sz="2500">
                <a:latin typeface="Open Sans"/>
                <a:ea typeface="Open Sans"/>
                <a:cs typeface="Open Sans"/>
              </a:rPr>
              <a:t> </a:t>
            </a:r>
            <a:r>
              <a:rPr lang="en-US" sz="2500" err="1">
                <a:latin typeface="Open Sans"/>
                <a:ea typeface="Open Sans"/>
                <a:cs typeface="Open Sans"/>
              </a:rPr>
              <a:t>demais</a:t>
            </a:r>
            <a:r>
              <a:rPr lang="en-US" sz="2500">
                <a:latin typeface="Open Sans"/>
                <a:ea typeface="Open Sans"/>
                <a:cs typeface="Open Sans"/>
              </a:rPr>
              <a:t>.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7AEE6E11-FE52-B365-9CBB-DC33C98DE8C2}"/>
              </a:ext>
            </a:extLst>
          </p:cNvPr>
          <p:cNvSpPr txBox="1"/>
          <p:nvPr/>
        </p:nvSpPr>
        <p:spPr>
          <a:xfrm>
            <a:off x="272441" y="1908654"/>
            <a:ext cx="4293294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000" b="1" err="1">
                <a:latin typeface="Open Sans"/>
                <a:ea typeface="Open Sans"/>
                <a:cs typeface="Open Sans"/>
              </a:rPr>
              <a:t>Aprender</a:t>
            </a:r>
            <a:r>
              <a:rPr lang="en-US">
                <a:latin typeface="Open Sans"/>
                <a:ea typeface="Open Sans"/>
                <a:cs typeface="Open Sans"/>
              </a:rPr>
              <a:t> </a:t>
            </a:r>
            <a:r>
              <a:rPr lang="en-US" sz="3000" b="1">
                <a:latin typeface="Open Sans"/>
                <a:ea typeface="Open Sans"/>
                <a:cs typeface="Open Sans"/>
              </a:rPr>
              <a:t>a</a:t>
            </a:r>
            <a:r>
              <a:rPr lang="en-US">
                <a:latin typeface="Open Sans"/>
                <a:ea typeface="Open Sans"/>
                <a:cs typeface="Open Sans"/>
              </a:rPr>
              <a:t> </a:t>
            </a:r>
            <a:r>
              <a:rPr lang="en-US" sz="3000" b="1" err="1">
                <a:latin typeface="Open Sans"/>
                <a:ea typeface="Open Sans"/>
                <a:cs typeface="Open Sans"/>
              </a:rPr>
              <a:t>cozinhar</a:t>
            </a:r>
            <a:endParaRPr lang="en-US" sz="3000" b="1">
              <a:latin typeface="Open Sans"/>
              <a:ea typeface="Open Sans"/>
              <a:cs typeface="Open Sa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5B384C-5FE6-3F80-EE5A-8863321987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86F3CD7A-B631-49F1-C87B-5ECFA815E696}"/>
              </a:ext>
            </a:extLst>
          </p:cNvPr>
          <p:cNvGrpSpPr/>
          <p:nvPr/>
        </p:nvGrpSpPr>
        <p:grpSpPr>
          <a:xfrm>
            <a:off x="17259300" y="9258300"/>
            <a:ext cx="1028700" cy="1028700"/>
            <a:chOff x="0" y="0"/>
            <a:chExt cx="270933" cy="2709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491AD192-EE66-7F01-3D05-B5AB899D54CA}"/>
                </a:ext>
              </a:extLst>
            </p:cNvPr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9E7A99F9-660D-A1D8-DDFC-F471698ACF32}"/>
                </a:ext>
              </a:extLst>
            </p:cNvPr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>
            <a:extLst>
              <a:ext uri="{FF2B5EF4-FFF2-40B4-BE49-F238E27FC236}">
                <a16:creationId xmlns:a16="http://schemas.microsoft.com/office/drawing/2014/main" id="{FF8944F2-08A2-52E3-0147-2E6D2CC60464}"/>
              </a:ext>
            </a:extLst>
          </p:cNvPr>
          <p:cNvSpPr/>
          <p:nvPr/>
        </p:nvSpPr>
        <p:spPr>
          <a:xfrm>
            <a:off x="-3280943" y="5985029"/>
            <a:ext cx="8229600" cy="8229600"/>
          </a:xfrm>
          <a:custGeom>
            <a:avLst/>
            <a:gdLst/>
            <a:ahLst/>
            <a:cxnLst/>
            <a:rect l="l" t="t" r="r" b="b"/>
            <a:pathLst>
              <a:path w="8229600" h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/>
            </a:stretch>
          </a:blipFill>
        </p:spPr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C621466A-CEBE-0E82-91A2-07677164FC3A}"/>
              </a:ext>
            </a:extLst>
          </p:cNvPr>
          <p:cNvSpPr/>
          <p:nvPr/>
        </p:nvSpPr>
        <p:spPr>
          <a:xfrm>
            <a:off x="15889000" y="1031011"/>
            <a:ext cx="4316765" cy="4316765"/>
          </a:xfrm>
          <a:custGeom>
            <a:avLst/>
            <a:gdLst/>
            <a:ahLst/>
            <a:cxnLst/>
            <a:rect l="l" t="t" r="r" b="b"/>
            <a:pathLst>
              <a:path w="4316765" h="4316765">
                <a:moveTo>
                  <a:pt x="0" y="0"/>
                </a:moveTo>
                <a:lnTo>
                  <a:pt x="4316765" y="0"/>
                </a:lnTo>
                <a:lnTo>
                  <a:pt x="4316765" y="4316765"/>
                </a:lnTo>
                <a:lnTo>
                  <a:pt x="0" y="43167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/>
            </a:stretch>
          </a:blipFill>
        </p:spPr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1E77E841-44C3-D459-CC7E-4B254D31470E}"/>
              </a:ext>
            </a:extLst>
          </p:cNvPr>
          <p:cNvSpPr/>
          <p:nvPr/>
        </p:nvSpPr>
        <p:spPr>
          <a:xfrm>
            <a:off x="11766439" y="2321601"/>
            <a:ext cx="5043215" cy="5145060"/>
          </a:xfrm>
          <a:custGeom>
            <a:avLst/>
            <a:gdLst/>
            <a:ahLst/>
            <a:cxnLst/>
            <a:rect l="l" t="t" r="r" b="b"/>
            <a:pathLst>
              <a:path w="5043215" h="5145060">
                <a:moveTo>
                  <a:pt x="0" y="0"/>
                </a:moveTo>
                <a:lnTo>
                  <a:pt x="5043215" y="0"/>
                </a:lnTo>
                <a:lnTo>
                  <a:pt x="5043215" y="5145060"/>
                </a:lnTo>
                <a:lnTo>
                  <a:pt x="0" y="514506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0DF9850B-E8C5-4C61-7306-DF50F9057230}"/>
              </a:ext>
            </a:extLst>
          </p:cNvPr>
          <p:cNvSpPr txBox="1"/>
          <p:nvPr/>
        </p:nvSpPr>
        <p:spPr>
          <a:xfrm>
            <a:off x="17499918" y="9638067"/>
            <a:ext cx="547464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13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97BF9E2C-623B-9DDF-2C9E-94AC818EF9A2}"/>
              </a:ext>
            </a:extLst>
          </p:cNvPr>
          <p:cNvSpPr txBox="1"/>
          <p:nvPr/>
        </p:nvSpPr>
        <p:spPr>
          <a:xfrm>
            <a:off x="359955" y="209174"/>
            <a:ext cx="5328489" cy="927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20"/>
              </a:lnSpc>
            </a:pPr>
            <a:r>
              <a:rPr lang="en-US" sz="6000">
                <a:solidFill>
                  <a:srgbClr val="1F2020"/>
                </a:solidFill>
                <a:latin typeface="Anton"/>
                <a:ea typeface="Anton"/>
                <a:cs typeface="Anton"/>
                <a:sym typeface="Anton"/>
              </a:rPr>
              <a:t>ANALOGIA COM O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5B14B2D3-961E-6EB9-3B9F-EE3F5B8AE050}"/>
              </a:ext>
            </a:extLst>
          </p:cNvPr>
          <p:cNvSpPr txBox="1"/>
          <p:nvPr/>
        </p:nvSpPr>
        <p:spPr>
          <a:xfrm>
            <a:off x="5340439" y="209174"/>
            <a:ext cx="6204631" cy="927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20"/>
              </a:lnSpc>
            </a:pPr>
            <a:r>
              <a:rPr lang="en-US" sz="6000">
                <a:solidFill>
                  <a:srgbClr val="7402C6"/>
                </a:solidFill>
                <a:latin typeface="Anton"/>
                <a:ea typeface="Anton"/>
                <a:cs typeface="Anton"/>
                <a:sym typeface="Anton"/>
              </a:rPr>
              <a:t>BACKPROPAGATION?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E0F2C91D-6F68-65B2-8818-C80634AADDEE}"/>
              </a:ext>
            </a:extLst>
          </p:cNvPr>
          <p:cNvSpPr txBox="1"/>
          <p:nvPr/>
        </p:nvSpPr>
        <p:spPr>
          <a:xfrm>
            <a:off x="569934" y="2601946"/>
            <a:ext cx="9538569" cy="355481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 algn="just">
              <a:buAutoNum type="arabicPeriod"/>
            </a:pPr>
            <a:endParaRPr lang="en-US" sz="2500">
              <a:latin typeface="Open Sans"/>
              <a:ea typeface="Open Sans"/>
              <a:cs typeface="Open Sans"/>
            </a:endParaRPr>
          </a:p>
          <a:p>
            <a:pPr algn="just"/>
            <a:r>
              <a:rPr lang="en-US" sz="2500">
                <a:latin typeface="Open Sans"/>
                <a:ea typeface="Open Sans"/>
                <a:cs typeface="Open Sans"/>
              </a:rPr>
              <a:t>3. Seu </a:t>
            </a:r>
            <a:r>
              <a:rPr lang="en-US" sz="2500" err="1">
                <a:latin typeface="Open Sans"/>
                <a:ea typeface="Open Sans"/>
                <a:cs typeface="Open Sans"/>
              </a:rPr>
              <a:t>cérebro</a:t>
            </a:r>
            <a:r>
              <a:rPr lang="en-US" sz="2500">
                <a:latin typeface="Open Sans"/>
                <a:ea typeface="Open Sans"/>
                <a:cs typeface="Open Sans"/>
              </a:rPr>
              <a:t> </a:t>
            </a:r>
            <a:r>
              <a:rPr lang="en-US" sz="2500" err="1">
                <a:latin typeface="Open Sans"/>
                <a:ea typeface="Open Sans"/>
                <a:cs typeface="Open Sans"/>
              </a:rPr>
              <a:t>imediatamente</a:t>
            </a:r>
            <a:r>
              <a:rPr lang="en-US" sz="2500">
                <a:latin typeface="Open Sans"/>
                <a:ea typeface="Open Sans"/>
                <a:cs typeface="Open Sans"/>
              </a:rPr>
              <a:t> </a:t>
            </a:r>
            <a:r>
              <a:rPr lang="en-US" sz="2500" err="1">
                <a:latin typeface="Open Sans"/>
                <a:ea typeface="Open Sans"/>
                <a:cs typeface="Open Sans"/>
              </a:rPr>
              <a:t>faz</a:t>
            </a:r>
            <a:r>
              <a:rPr lang="en-US" sz="2500">
                <a:latin typeface="Open Sans"/>
                <a:ea typeface="Open Sans"/>
                <a:cs typeface="Open Sans"/>
              </a:rPr>
              <a:t> o </a:t>
            </a:r>
            <a:r>
              <a:rPr lang="en-US" sz="2500" b="1">
                <a:latin typeface="Open Sans"/>
                <a:ea typeface="Open Sans"/>
                <a:cs typeface="Open Sans"/>
              </a:rPr>
              <a:t>backpropagation</a:t>
            </a:r>
            <a:r>
              <a:rPr lang="en-US" sz="2500">
                <a:latin typeface="Open Sans"/>
                <a:ea typeface="Open Sans"/>
                <a:cs typeface="Open Sans"/>
              </a:rPr>
              <a:t>: </a:t>
            </a:r>
            <a:r>
              <a:rPr lang="en-US" sz="2500" err="1">
                <a:latin typeface="Open Sans"/>
                <a:ea typeface="Open Sans"/>
                <a:cs typeface="Open Sans"/>
              </a:rPr>
              <a:t>ele</a:t>
            </a:r>
            <a:r>
              <a:rPr lang="en-US" sz="2500">
                <a:latin typeface="Open Sans"/>
                <a:ea typeface="Open Sans"/>
                <a:cs typeface="Open Sans"/>
              </a:rPr>
              <a:t> </a:t>
            </a:r>
            <a:r>
              <a:rPr lang="en-US" sz="2500" err="1">
                <a:latin typeface="Open Sans"/>
                <a:ea typeface="Open Sans"/>
                <a:cs typeface="Open Sans"/>
              </a:rPr>
              <a:t>não</a:t>
            </a:r>
            <a:r>
              <a:rPr lang="en-US" sz="2500">
                <a:latin typeface="Open Sans"/>
                <a:ea typeface="Open Sans"/>
                <a:cs typeface="Open Sans"/>
              </a:rPr>
              <a:t> culpa o </a:t>
            </a:r>
            <a:r>
              <a:rPr lang="en-US" sz="2500" err="1">
                <a:latin typeface="Open Sans"/>
                <a:ea typeface="Open Sans"/>
                <a:cs typeface="Open Sans"/>
              </a:rPr>
              <a:t>prato</a:t>
            </a:r>
            <a:r>
              <a:rPr lang="en-US" sz="2500">
                <a:latin typeface="Open Sans"/>
                <a:ea typeface="Open Sans"/>
                <a:cs typeface="Open Sans"/>
              </a:rPr>
              <a:t> </a:t>
            </a:r>
            <a:r>
              <a:rPr lang="en-US" sz="2500" err="1">
                <a:latin typeface="Open Sans"/>
                <a:ea typeface="Open Sans"/>
                <a:cs typeface="Open Sans"/>
              </a:rPr>
              <a:t>inteiro</a:t>
            </a:r>
            <a:r>
              <a:rPr lang="en-US" sz="2500">
                <a:latin typeface="Open Sans"/>
                <a:ea typeface="Open Sans"/>
                <a:cs typeface="Open Sans"/>
              </a:rPr>
              <a:t>, mas </a:t>
            </a:r>
            <a:r>
              <a:rPr lang="en-US" sz="2500" err="1">
                <a:latin typeface="Open Sans"/>
                <a:ea typeface="Open Sans"/>
                <a:cs typeface="Open Sans"/>
              </a:rPr>
              <a:t>rastreia</a:t>
            </a:r>
            <a:r>
              <a:rPr lang="en-US" sz="2500">
                <a:latin typeface="Open Sans"/>
                <a:ea typeface="Open Sans"/>
                <a:cs typeface="Open Sans"/>
              </a:rPr>
              <a:t> o </a:t>
            </a:r>
            <a:r>
              <a:rPr lang="en-US" sz="2500" err="1">
                <a:latin typeface="Open Sans"/>
                <a:ea typeface="Open Sans"/>
                <a:cs typeface="Open Sans"/>
              </a:rPr>
              <a:t>erro</a:t>
            </a:r>
            <a:r>
              <a:rPr lang="en-US" sz="2500">
                <a:latin typeface="Open Sans"/>
                <a:ea typeface="Open Sans"/>
                <a:cs typeface="Open Sans"/>
              </a:rPr>
              <a:t> </a:t>
            </a:r>
            <a:r>
              <a:rPr lang="en-US" sz="2500" err="1">
                <a:latin typeface="Open Sans"/>
                <a:ea typeface="Open Sans"/>
                <a:cs typeface="Open Sans"/>
              </a:rPr>
              <a:t>até</a:t>
            </a:r>
            <a:r>
              <a:rPr lang="en-US" sz="2500">
                <a:latin typeface="Open Sans"/>
                <a:ea typeface="Open Sans"/>
                <a:cs typeface="Open Sans"/>
              </a:rPr>
              <a:t> </a:t>
            </a:r>
            <a:r>
              <a:rPr lang="en-US" sz="2500" err="1">
                <a:latin typeface="Open Sans"/>
                <a:ea typeface="Open Sans"/>
                <a:cs typeface="Open Sans"/>
              </a:rPr>
              <a:t>sua</a:t>
            </a:r>
            <a:r>
              <a:rPr lang="en-US" sz="2500">
                <a:latin typeface="Open Sans"/>
                <a:ea typeface="Open Sans"/>
                <a:cs typeface="Open Sans"/>
              </a:rPr>
              <a:t> causa </a:t>
            </a:r>
            <a:r>
              <a:rPr lang="en-US" sz="2500" err="1">
                <a:latin typeface="Open Sans"/>
                <a:ea typeface="Open Sans"/>
                <a:cs typeface="Open Sans"/>
              </a:rPr>
              <a:t>específica</a:t>
            </a:r>
            <a:r>
              <a:rPr lang="en-US" sz="2500">
                <a:latin typeface="Open Sans"/>
                <a:ea typeface="Open Sans"/>
                <a:cs typeface="Open Sans"/>
              </a:rPr>
              <a:t>, </a:t>
            </a:r>
            <a:r>
              <a:rPr lang="en-US" sz="2500" err="1">
                <a:latin typeface="Open Sans"/>
                <a:ea typeface="Open Sans"/>
                <a:cs typeface="Open Sans"/>
              </a:rPr>
              <a:t>atribuindo</a:t>
            </a:r>
            <a:r>
              <a:rPr lang="en-US" sz="2500">
                <a:latin typeface="Open Sans"/>
                <a:ea typeface="Open Sans"/>
                <a:cs typeface="Open Sans"/>
              </a:rPr>
              <a:t> a "culpa" à </a:t>
            </a:r>
            <a:r>
              <a:rPr lang="en-US" sz="2500" err="1">
                <a:latin typeface="Open Sans"/>
                <a:ea typeface="Open Sans"/>
                <a:cs typeface="Open Sans"/>
              </a:rPr>
              <a:t>quantidade</a:t>
            </a:r>
            <a:r>
              <a:rPr lang="en-US" sz="2500">
                <a:latin typeface="Open Sans"/>
                <a:ea typeface="Open Sans"/>
                <a:cs typeface="Open Sans"/>
              </a:rPr>
              <a:t> de </a:t>
            </a:r>
            <a:r>
              <a:rPr lang="en-US" sz="2500" err="1">
                <a:latin typeface="Open Sans"/>
                <a:ea typeface="Open Sans"/>
                <a:cs typeface="Open Sans"/>
              </a:rPr>
              <a:t>sal</a:t>
            </a:r>
            <a:r>
              <a:rPr lang="en-US" sz="2500">
                <a:latin typeface="Open Sans"/>
                <a:ea typeface="Open Sans"/>
                <a:cs typeface="Open Sans"/>
              </a:rPr>
              <a:t>.</a:t>
            </a:r>
          </a:p>
          <a:p>
            <a:pPr algn="just"/>
            <a:r>
              <a:rPr lang="en-US" sz="2500">
                <a:latin typeface="Open Sans"/>
                <a:ea typeface="Open Sans"/>
                <a:cs typeface="Open Sans"/>
              </a:rPr>
              <a:t>4. Para a </a:t>
            </a:r>
            <a:r>
              <a:rPr lang="en-US" sz="2500" err="1">
                <a:latin typeface="Open Sans"/>
                <a:ea typeface="Open Sans"/>
                <a:cs typeface="Open Sans"/>
              </a:rPr>
              <a:t>próxima</a:t>
            </a:r>
            <a:r>
              <a:rPr lang="en-US" sz="2500">
                <a:latin typeface="Open Sans"/>
                <a:ea typeface="Open Sans"/>
                <a:cs typeface="Open Sans"/>
              </a:rPr>
              <a:t> </a:t>
            </a:r>
            <a:r>
              <a:rPr lang="en-US" sz="2500" err="1">
                <a:latin typeface="Open Sans"/>
                <a:ea typeface="Open Sans"/>
                <a:cs typeface="Open Sans"/>
              </a:rPr>
              <a:t>vez</a:t>
            </a:r>
            <a:r>
              <a:rPr lang="en-US" sz="2500">
                <a:latin typeface="Open Sans"/>
                <a:ea typeface="Open Sans"/>
                <a:cs typeface="Open Sans"/>
              </a:rPr>
              <a:t>, </a:t>
            </a:r>
            <a:r>
              <a:rPr lang="en-US" sz="2500" err="1">
                <a:latin typeface="Open Sans"/>
                <a:ea typeface="Open Sans"/>
                <a:cs typeface="Open Sans"/>
              </a:rPr>
              <a:t>você</a:t>
            </a:r>
            <a:r>
              <a:rPr lang="en-US" sz="2500">
                <a:latin typeface="Open Sans"/>
                <a:ea typeface="Open Sans"/>
                <a:cs typeface="Open Sans"/>
              </a:rPr>
              <a:t> </a:t>
            </a:r>
            <a:r>
              <a:rPr lang="en-US" sz="2500" err="1">
                <a:latin typeface="Open Sans"/>
                <a:ea typeface="Open Sans"/>
                <a:cs typeface="Open Sans"/>
              </a:rPr>
              <a:t>faz</a:t>
            </a:r>
            <a:r>
              <a:rPr lang="en-US" sz="2500">
                <a:latin typeface="Open Sans"/>
                <a:ea typeface="Open Sans"/>
                <a:cs typeface="Open Sans"/>
              </a:rPr>
              <a:t> um </a:t>
            </a:r>
            <a:r>
              <a:rPr lang="en-US" sz="2500" err="1">
                <a:latin typeface="Open Sans"/>
                <a:ea typeface="Open Sans"/>
                <a:cs typeface="Open Sans"/>
              </a:rPr>
              <a:t>ajuste</a:t>
            </a:r>
            <a:r>
              <a:rPr lang="en-US" sz="2500">
                <a:latin typeface="Open Sans"/>
                <a:ea typeface="Open Sans"/>
                <a:cs typeface="Open Sans"/>
              </a:rPr>
              <a:t> </a:t>
            </a:r>
            <a:r>
              <a:rPr lang="en-US" sz="2500" err="1">
                <a:latin typeface="Open Sans"/>
                <a:ea typeface="Open Sans"/>
                <a:cs typeface="Open Sans"/>
              </a:rPr>
              <a:t>preciso</a:t>
            </a:r>
            <a:r>
              <a:rPr lang="en-US" sz="2500">
                <a:latin typeface="Open Sans"/>
                <a:ea typeface="Open Sans"/>
                <a:cs typeface="Open Sans"/>
              </a:rPr>
              <a:t> (</a:t>
            </a:r>
            <a:r>
              <a:rPr lang="en-US" sz="2500" b="1" err="1">
                <a:latin typeface="Open Sans"/>
                <a:ea typeface="Open Sans"/>
                <a:cs typeface="Open Sans"/>
              </a:rPr>
              <a:t>gradiente</a:t>
            </a:r>
            <a:r>
              <a:rPr lang="en-US" sz="2500" b="1">
                <a:latin typeface="Open Sans"/>
                <a:ea typeface="Open Sans"/>
                <a:cs typeface="Open Sans"/>
              </a:rPr>
              <a:t> </a:t>
            </a:r>
            <a:r>
              <a:rPr lang="en-US" sz="2500" b="1" err="1">
                <a:latin typeface="Open Sans"/>
                <a:ea typeface="Open Sans"/>
                <a:cs typeface="Open Sans"/>
              </a:rPr>
              <a:t>descendente</a:t>
            </a:r>
            <a:r>
              <a:rPr lang="en-US" sz="2500">
                <a:latin typeface="Open Sans"/>
                <a:ea typeface="Open Sans"/>
                <a:cs typeface="Open Sans"/>
              </a:rPr>
              <a:t>): usar </a:t>
            </a:r>
            <a:r>
              <a:rPr lang="en-US" sz="2500" err="1">
                <a:latin typeface="Open Sans"/>
                <a:ea typeface="Open Sans"/>
                <a:cs typeface="Open Sans"/>
              </a:rPr>
              <a:t>menos</a:t>
            </a:r>
            <a:r>
              <a:rPr lang="en-US" sz="2500">
                <a:latin typeface="Open Sans"/>
                <a:ea typeface="Open Sans"/>
                <a:cs typeface="Open Sans"/>
              </a:rPr>
              <a:t> </a:t>
            </a:r>
            <a:r>
              <a:rPr lang="en-US" sz="2500" err="1">
                <a:latin typeface="Open Sans"/>
                <a:ea typeface="Open Sans"/>
                <a:cs typeface="Open Sans"/>
              </a:rPr>
              <a:t>sal</a:t>
            </a:r>
            <a:r>
              <a:rPr lang="en-US" sz="2500">
                <a:latin typeface="Open Sans"/>
                <a:ea typeface="Open Sans"/>
                <a:cs typeface="Open Sans"/>
              </a:rPr>
              <a:t>. Assim </a:t>
            </a:r>
            <a:r>
              <a:rPr lang="en-US" sz="2500" err="1">
                <a:latin typeface="Open Sans"/>
                <a:ea typeface="Open Sans"/>
                <a:cs typeface="Open Sans"/>
              </a:rPr>
              <a:t>como</a:t>
            </a:r>
            <a:r>
              <a:rPr lang="en-US" sz="2500">
                <a:latin typeface="Open Sans"/>
                <a:ea typeface="Open Sans"/>
                <a:cs typeface="Open Sans"/>
              </a:rPr>
              <a:t> um </a:t>
            </a:r>
            <a:r>
              <a:rPr lang="en-US" sz="2500" err="1">
                <a:latin typeface="Open Sans"/>
                <a:ea typeface="Open Sans"/>
                <a:cs typeface="Open Sans"/>
              </a:rPr>
              <a:t>cozinheiro</a:t>
            </a:r>
            <a:r>
              <a:rPr lang="en-US" sz="2500">
                <a:latin typeface="Open Sans"/>
                <a:ea typeface="Open Sans"/>
                <a:cs typeface="Open Sans"/>
              </a:rPr>
              <a:t> </a:t>
            </a:r>
            <a:r>
              <a:rPr lang="en-US" sz="2500" err="1">
                <a:latin typeface="Open Sans"/>
                <a:ea typeface="Open Sans"/>
                <a:cs typeface="Open Sans"/>
              </a:rPr>
              <a:t>refina</a:t>
            </a:r>
            <a:r>
              <a:rPr lang="en-US" sz="2500">
                <a:latin typeface="Open Sans"/>
                <a:ea typeface="Open Sans"/>
                <a:cs typeface="Open Sans"/>
              </a:rPr>
              <a:t> </a:t>
            </a:r>
            <a:r>
              <a:rPr lang="en-US" sz="2500" err="1">
                <a:latin typeface="Open Sans"/>
                <a:ea typeface="Open Sans"/>
                <a:cs typeface="Open Sans"/>
              </a:rPr>
              <a:t>sua</a:t>
            </a:r>
            <a:r>
              <a:rPr lang="en-US" sz="2500">
                <a:latin typeface="Open Sans"/>
                <a:ea typeface="Open Sans"/>
                <a:cs typeface="Open Sans"/>
              </a:rPr>
              <a:t> </a:t>
            </a:r>
            <a:r>
              <a:rPr lang="en-US" sz="2500" err="1">
                <a:latin typeface="Open Sans"/>
                <a:ea typeface="Open Sans"/>
                <a:cs typeface="Open Sans"/>
              </a:rPr>
              <a:t>técnica</a:t>
            </a:r>
            <a:r>
              <a:rPr lang="en-US" sz="2500">
                <a:latin typeface="Open Sans"/>
                <a:ea typeface="Open Sans"/>
                <a:cs typeface="Open Sans"/>
              </a:rPr>
              <a:t> a </a:t>
            </a:r>
            <a:r>
              <a:rPr lang="en-US" sz="2500" err="1">
                <a:latin typeface="Open Sans"/>
                <a:ea typeface="Open Sans"/>
                <a:cs typeface="Open Sans"/>
              </a:rPr>
              <a:t>cada</a:t>
            </a:r>
            <a:r>
              <a:rPr lang="en-US" sz="2500">
                <a:latin typeface="Open Sans"/>
                <a:ea typeface="Open Sans"/>
                <a:cs typeface="Open Sans"/>
              </a:rPr>
              <a:t> </a:t>
            </a:r>
            <a:r>
              <a:rPr lang="en-US" sz="2500" err="1">
                <a:latin typeface="Open Sans"/>
                <a:ea typeface="Open Sans"/>
                <a:cs typeface="Open Sans"/>
              </a:rPr>
              <a:t>tentativa</a:t>
            </a:r>
            <a:r>
              <a:rPr lang="en-US" sz="2500">
                <a:latin typeface="Open Sans"/>
                <a:ea typeface="Open Sans"/>
                <a:cs typeface="Open Sans"/>
              </a:rPr>
              <a:t>, a rede neural </a:t>
            </a:r>
            <a:r>
              <a:rPr lang="en-US" sz="2500" err="1">
                <a:latin typeface="Open Sans"/>
                <a:ea typeface="Open Sans"/>
                <a:cs typeface="Open Sans"/>
              </a:rPr>
              <a:t>usa</a:t>
            </a:r>
            <a:r>
              <a:rPr lang="en-US" sz="2500">
                <a:latin typeface="Open Sans"/>
                <a:ea typeface="Open Sans"/>
                <a:cs typeface="Open Sans"/>
              </a:rPr>
              <a:t> </a:t>
            </a:r>
            <a:r>
              <a:rPr lang="en-US" sz="2500" err="1">
                <a:latin typeface="Open Sans"/>
                <a:ea typeface="Open Sans"/>
                <a:cs typeface="Open Sans"/>
              </a:rPr>
              <a:t>esse</a:t>
            </a:r>
            <a:r>
              <a:rPr lang="en-US" sz="2500">
                <a:latin typeface="Open Sans"/>
                <a:ea typeface="Open Sans"/>
                <a:cs typeface="Open Sans"/>
              </a:rPr>
              <a:t> </a:t>
            </a:r>
            <a:r>
              <a:rPr lang="en-US" sz="2500" err="1">
                <a:latin typeface="Open Sans"/>
                <a:ea typeface="Open Sans"/>
                <a:cs typeface="Open Sans"/>
              </a:rPr>
              <a:t>ciclo</a:t>
            </a:r>
            <a:r>
              <a:rPr lang="en-US" sz="2500">
                <a:latin typeface="Open Sans"/>
                <a:ea typeface="Open Sans"/>
                <a:cs typeface="Open Sans"/>
              </a:rPr>
              <a:t> de "</a:t>
            </a:r>
            <a:r>
              <a:rPr lang="en-US" sz="2500" err="1">
                <a:latin typeface="Open Sans"/>
                <a:ea typeface="Open Sans"/>
                <a:cs typeface="Open Sans"/>
              </a:rPr>
              <a:t>provar</a:t>
            </a:r>
            <a:r>
              <a:rPr lang="en-US" sz="2500">
                <a:latin typeface="Open Sans"/>
                <a:ea typeface="Open Sans"/>
                <a:cs typeface="Open Sans"/>
              </a:rPr>
              <a:t>, </a:t>
            </a:r>
            <a:r>
              <a:rPr lang="en-US" sz="2500" err="1">
                <a:latin typeface="Open Sans"/>
                <a:ea typeface="Open Sans"/>
                <a:cs typeface="Open Sans"/>
              </a:rPr>
              <a:t>culpar</a:t>
            </a:r>
            <a:r>
              <a:rPr lang="en-US" sz="2500">
                <a:latin typeface="Open Sans"/>
                <a:ea typeface="Open Sans"/>
                <a:cs typeface="Open Sans"/>
              </a:rPr>
              <a:t> e </a:t>
            </a:r>
            <a:r>
              <a:rPr lang="en-US" sz="2500" err="1">
                <a:latin typeface="Open Sans"/>
                <a:ea typeface="Open Sans"/>
                <a:cs typeface="Open Sans"/>
              </a:rPr>
              <a:t>corrigir</a:t>
            </a:r>
            <a:r>
              <a:rPr lang="en-US" sz="2500">
                <a:latin typeface="Open Sans"/>
                <a:ea typeface="Open Sans"/>
                <a:cs typeface="Open Sans"/>
              </a:rPr>
              <a:t>" para se </a:t>
            </a:r>
            <a:r>
              <a:rPr lang="en-US" sz="2500" err="1">
                <a:latin typeface="Open Sans"/>
                <a:ea typeface="Open Sans"/>
                <a:cs typeface="Open Sans"/>
              </a:rPr>
              <a:t>tornar</a:t>
            </a:r>
            <a:r>
              <a:rPr lang="en-US" sz="2500">
                <a:latin typeface="Open Sans"/>
                <a:ea typeface="Open Sans"/>
                <a:cs typeface="Open Sans"/>
              </a:rPr>
              <a:t> </a:t>
            </a:r>
            <a:r>
              <a:rPr lang="en-US" sz="2500" err="1">
                <a:latin typeface="Open Sans"/>
                <a:ea typeface="Open Sans"/>
                <a:cs typeface="Open Sans"/>
              </a:rPr>
              <a:t>cada</a:t>
            </a:r>
            <a:r>
              <a:rPr lang="en-US" sz="2500">
                <a:latin typeface="Open Sans"/>
                <a:ea typeface="Open Sans"/>
                <a:cs typeface="Open Sans"/>
              </a:rPr>
              <a:t> </a:t>
            </a:r>
            <a:r>
              <a:rPr lang="en-US" sz="2500" err="1">
                <a:latin typeface="Open Sans"/>
                <a:ea typeface="Open Sans"/>
                <a:cs typeface="Open Sans"/>
              </a:rPr>
              <a:t>vez</a:t>
            </a:r>
            <a:r>
              <a:rPr lang="en-US" sz="2500">
                <a:latin typeface="Open Sans"/>
                <a:ea typeface="Open Sans"/>
                <a:cs typeface="Open Sans"/>
              </a:rPr>
              <a:t> </a:t>
            </a:r>
            <a:r>
              <a:rPr lang="en-US" sz="2500" err="1">
                <a:latin typeface="Open Sans"/>
                <a:ea typeface="Open Sans"/>
                <a:cs typeface="Open Sans"/>
              </a:rPr>
              <a:t>mais</a:t>
            </a:r>
            <a:r>
              <a:rPr lang="en-US" sz="2500">
                <a:latin typeface="Open Sans"/>
                <a:ea typeface="Open Sans"/>
                <a:cs typeface="Open Sans"/>
              </a:rPr>
              <a:t> </a:t>
            </a:r>
            <a:r>
              <a:rPr lang="en-US" sz="2500" err="1">
                <a:latin typeface="Open Sans"/>
                <a:ea typeface="Open Sans"/>
                <a:cs typeface="Open Sans"/>
              </a:rPr>
              <a:t>precisa</a:t>
            </a:r>
            <a:r>
              <a:rPr lang="en-US" sz="2500">
                <a:latin typeface="Open Sans"/>
                <a:ea typeface="Open Sans"/>
                <a:cs typeface="Open Sans"/>
              </a:rPr>
              <a:t>.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2D73CCA9-0B58-68C8-4211-4A14A54D63B8}"/>
              </a:ext>
            </a:extLst>
          </p:cNvPr>
          <p:cNvSpPr txBox="1"/>
          <p:nvPr/>
        </p:nvSpPr>
        <p:spPr>
          <a:xfrm>
            <a:off x="272441" y="1908654"/>
            <a:ext cx="4293294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000" b="1" err="1">
                <a:latin typeface="Open Sans"/>
                <a:ea typeface="Open Sans"/>
                <a:cs typeface="Open Sans"/>
              </a:rPr>
              <a:t>Aprender</a:t>
            </a:r>
            <a:r>
              <a:rPr lang="en-US">
                <a:latin typeface="Open Sans"/>
                <a:ea typeface="Open Sans"/>
                <a:cs typeface="Open Sans"/>
              </a:rPr>
              <a:t> </a:t>
            </a:r>
            <a:r>
              <a:rPr lang="en-US" sz="3000" b="1">
                <a:latin typeface="Open Sans"/>
                <a:ea typeface="Open Sans"/>
                <a:cs typeface="Open Sans"/>
              </a:rPr>
              <a:t>a</a:t>
            </a:r>
            <a:r>
              <a:rPr lang="en-US">
                <a:latin typeface="Open Sans"/>
                <a:ea typeface="Open Sans"/>
                <a:cs typeface="Open Sans"/>
              </a:rPr>
              <a:t> </a:t>
            </a:r>
            <a:r>
              <a:rPr lang="en-US" sz="3000" b="1" err="1">
                <a:latin typeface="Open Sans"/>
                <a:ea typeface="Open Sans"/>
                <a:cs typeface="Open Sans"/>
              </a:rPr>
              <a:t>cozinhar</a:t>
            </a:r>
            <a:endParaRPr lang="en-US" sz="3000" b="1">
              <a:latin typeface="Open Sans"/>
              <a:ea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4343756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29707" y="332729"/>
            <a:ext cx="369285" cy="363243"/>
          </a:xfrm>
          <a:custGeom>
            <a:avLst/>
            <a:gdLst/>
            <a:ahLst/>
            <a:cxnLst/>
            <a:rect l="l" t="t" r="r" b="b"/>
            <a:pathLst>
              <a:path w="369285" h="363243">
                <a:moveTo>
                  <a:pt x="0" y="0"/>
                </a:moveTo>
                <a:lnTo>
                  <a:pt x="369286" y="0"/>
                </a:lnTo>
                <a:lnTo>
                  <a:pt x="369286" y="363242"/>
                </a:lnTo>
                <a:lnTo>
                  <a:pt x="0" y="36324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7259300" y="9258300"/>
            <a:ext cx="1028700" cy="1028700"/>
            <a:chOff x="0" y="0"/>
            <a:chExt cx="270933" cy="2709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7499918" y="9638067"/>
            <a:ext cx="547464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14</a:t>
            </a:r>
            <a:endParaRPr lang="pt-BR"/>
          </a:p>
        </p:txBody>
      </p:sp>
      <p:sp>
        <p:nvSpPr>
          <p:cNvPr id="7" name="Freeform 7"/>
          <p:cNvSpPr/>
          <p:nvPr/>
        </p:nvSpPr>
        <p:spPr>
          <a:xfrm>
            <a:off x="-2110936" y="6383156"/>
            <a:ext cx="8229600" cy="8229600"/>
          </a:xfrm>
          <a:custGeom>
            <a:avLst/>
            <a:gdLst/>
            <a:ahLst/>
            <a:cxnLst/>
            <a:rect l="l" t="t" r="r" b="b"/>
            <a:pathLst>
              <a:path w="8229600" h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19999"/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5889000" y="1031011"/>
            <a:ext cx="4316765" cy="4316765"/>
          </a:xfrm>
          <a:custGeom>
            <a:avLst/>
            <a:gdLst/>
            <a:ahLst/>
            <a:cxnLst/>
            <a:rect l="l" t="t" r="r" b="b"/>
            <a:pathLst>
              <a:path w="4316765" h="4316765">
                <a:moveTo>
                  <a:pt x="0" y="0"/>
                </a:moveTo>
                <a:lnTo>
                  <a:pt x="4316765" y="0"/>
                </a:lnTo>
                <a:lnTo>
                  <a:pt x="4316765" y="4316765"/>
                </a:lnTo>
                <a:lnTo>
                  <a:pt x="0" y="431676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19999"/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329707" y="222579"/>
            <a:ext cx="8556604" cy="927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20"/>
              </a:lnSpc>
            </a:pPr>
            <a:r>
              <a:rPr lang="en-US" sz="6000">
                <a:solidFill>
                  <a:srgbClr val="1F2020"/>
                </a:solidFill>
                <a:latin typeface="Anton"/>
                <a:ea typeface="Anton"/>
                <a:cs typeface="Anton"/>
                <a:sym typeface="Anton"/>
              </a:rPr>
              <a:t>FASES DO </a:t>
            </a:r>
            <a:r>
              <a:rPr lang="en-US" sz="6000">
                <a:solidFill>
                  <a:srgbClr val="7402C6"/>
                </a:solidFill>
                <a:latin typeface="Anton"/>
                <a:ea typeface="Anton"/>
                <a:cs typeface="Anton"/>
                <a:sym typeface="Anton"/>
              </a:rPr>
              <a:t>BACKPROPAGATION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514350" y="2188187"/>
            <a:ext cx="677751" cy="677751"/>
            <a:chOff x="0" y="0"/>
            <a:chExt cx="178502" cy="17850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78502" cy="178502"/>
            </a:xfrm>
            <a:custGeom>
              <a:avLst/>
              <a:gdLst/>
              <a:ahLst/>
              <a:cxnLst/>
              <a:rect l="l" t="t" r="r" b="b"/>
              <a:pathLst>
                <a:path w="178502" h="178502">
                  <a:moveTo>
                    <a:pt x="0" y="0"/>
                  </a:moveTo>
                  <a:lnTo>
                    <a:pt x="178502" y="0"/>
                  </a:lnTo>
                  <a:lnTo>
                    <a:pt x="178502" y="178502"/>
                  </a:lnTo>
                  <a:lnTo>
                    <a:pt x="0" y="178502"/>
                  </a:lnTo>
                  <a:close/>
                </a:path>
              </a:pathLst>
            </a:custGeom>
            <a:gradFill rotWithShape="1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178502" cy="2166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605170" y="2364185"/>
            <a:ext cx="496110" cy="297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sz="179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01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24153" y="2264979"/>
            <a:ext cx="5342228" cy="8604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1">
                <a:solidFill>
                  <a:srgbClr val="E300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Feedforward (Propagação Direta)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  <a:endParaRPr lang="en-US" sz="2499" b="1">
              <a:solidFill>
                <a:srgbClr val="E300FF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</p:txBody>
      </p:sp>
      <p:grpSp>
        <p:nvGrpSpPr>
          <p:cNvPr id="15" name="Group 15"/>
          <p:cNvGrpSpPr/>
          <p:nvPr/>
        </p:nvGrpSpPr>
        <p:grpSpPr>
          <a:xfrm>
            <a:off x="514350" y="3367872"/>
            <a:ext cx="677751" cy="677751"/>
            <a:chOff x="0" y="0"/>
            <a:chExt cx="178502" cy="178502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78502" cy="178502"/>
            </a:xfrm>
            <a:custGeom>
              <a:avLst/>
              <a:gdLst/>
              <a:ahLst/>
              <a:cxnLst/>
              <a:rect l="l" t="t" r="r" b="b"/>
              <a:pathLst>
                <a:path w="178502" h="178502">
                  <a:moveTo>
                    <a:pt x="0" y="0"/>
                  </a:moveTo>
                  <a:lnTo>
                    <a:pt x="178502" y="0"/>
                  </a:lnTo>
                  <a:lnTo>
                    <a:pt x="178502" y="178502"/>
                  </a:lnTo>
                  <a:lnTo>
                    <a:pt x="0" y="178502"/>
                  </a:lnTo>
                  <a:close/>
                </a:path>
              </a:pathLst>
            </a:custGeom>
            <a:gradFill rotWithShape="1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178502" cy="2166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605170" y="3543870"/>
            <a:ext cx="496110" cy="297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sz="179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02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324153" y="3491746"/>
            <a:ext cx="2671114" cy="860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1">
                <a:solidFill>
                  <a:srgbClr val="E300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Cálculo do Erro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  <a:endParaRPr lang="en-US" sz="2499" b="1">
              <a:solidFill>
                <a:srgbClr val="E300FF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</p:txBody>
      </p:sp>
      <p:grpSp>
        <p:nvGrpSpPr>
          <p:cNvPr id="20" name="Group 20"/>
          <p:cNvGrpSpPr/>
          <p:nvPr/>
        </p:nvGrpSpPr>
        <p:grpSpPr>
          <a:xfrm>
            <a:off x="514350" y="4522830"/>
            <a:ext cx="677751" cy="677751"/>
            <a:chOff x="0" y="0"/>
            <a:chExt cx="178502" cy="178502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78502" cy="178502"/>
            </a:xfrm>
            <a:custGeom>
              <a:avLst/>
              <a:gdLst/>
              <a:ahLst/>
              <a:cxnLst/>
              <a:rect l="l" t="t" r="r" b="b"/>
              <a:pathLst>
                <a:path w="178502" h="178502">
                  <a:moveTo>
                    <a:pt x="0" y="0"/>
                  </a:moveTo>
                  <a:lnTo>
                    <a:pt x="178502" y="0"/>
                  </a:lnTo>
                  <a:lnTo>
                    <a:pt x="178502" y="178502"/>
                  </a:lnTo>
                  <a:lnTo>
                    <a:pt x="0" y="178502"/>
                  </a:lnTo>
                  <a:close/>
                </a:path>
              </a:pathLst>
            </a:custGeom>
            <a:gradFill rotWithShape="1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22" name="TextBox 22"/>
            <p:cNvSpPr txBox="1"/>
            <p:nvPr/>
          </p:nvSpPr>
          <p:spPr>
            <a:xfrm>
              <a:off x="0" y="-38100"/>
              <a:ext cx="178502" cy="2166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638678" y="4698828"/>
            <a:ext cx="496110" cy="297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sz="179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03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324153" y="4674776"/>
            <a:ext cx="3106811" cy="8604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1">
                <a:solidFill>
                  <a:srgbClr val="E300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Backward Pass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  <a:endParaRPr lang="en-US" sz="2499" b="1">
              <a:solidFill>
                <a:srgbClr val="E300FF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</p:txBody>
      </p:sp>
      <p:grpSp>
        <p:nvGrpSpPr>
          <p:cNvPr id="25" name="Group 25"/>
          <p:cNvGrpSpPr/>
          <p:nvPr/>
        </p:nvGrpSpPr>
        <p:grpSpPr>
          <a:xfrm>
            <a:off x="514350" y="5705406"/>
            <a:ext cx="677751" cy="677751"/>
            <a:chOff x="0" y="0"/>
            <a:chExt cx="178502" cy="178502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78502" cy="178502"/>
            </a:xfrm>
            <a:custGeom>
              <a:avLst/>
              <a:gdLst/>
              <a:ahLst/>
              <a:cxnLst/>
              <a:rect l="l" t="t" r="r" b="b"/>
              <a:pathLst>
                <a:path w="178502" h="178502">
                  <a:moveTo>
                    <a:pt x="0" y="0"/>
                  </a:moveTo>
                  <a:lnTo>
                    <a:pt x="178502" y="0"/>
                  </a:lnTo>
                  <a:lnTo>
                    <a:pt x="178502" y="178502"/>
                  </a:lnTo>
                  <a:lnTo>
                    <a:pt x="0" y="178502"/>
                  </a:lnTo>
                  <a:close/>
                </a:path>
              </a:pathLst>
            </a:custGeom>
            <a:gradFill rotWithShape="1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27" name="TextBox 27"/>
            <p:cNvSpPr txBox="1"/>
            <p:nvPr/>
          </p:nvSpPr>
          <p:spPr>
            <a:xfrm>
              <a:off x="0" y="-38100"/>
              <a:ext cx="178502" cy="2166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605170" y="5876856"/>
            <a:ext cx="496110" cy="297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sz="179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04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324153" y="5857806"/>
            <a:ext cx="3752828" cy="4222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E300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Atualização dos pesos</a:t>
            </a:r>
          </a:p>
        </p:txBody>
      </p:sp>
      <p:grpSp>
        <p:nvGrpSpPr>
          <p:cNvPr id="30" name="Group 30"/>
          <p:cNvGrpSpPr/>
          <p:nvPr/>
        </p:nvGrpSpPr>
        <p:grpSpPr>
          <a:xfrm>
            <a:off x="8886311" y="647231"/>
            <a:ext cx="8903382" cy="8160344"/>
            <a:chOff x="0" y="0"/>
            <a:chExt cx="11871176" cy="10880458"/>
          </a:xfrm>
        </p:grpSpPr>
        <p:pic>
          <p:nvPicPr>
            <p:cNvPr id="31" name="Picture 31">
              <a:hlinkClick r:id="" action="ppaction://media"/>
            </p:cNvPr>
            <p:cNvPicPr>
              <a:picLocks noChangeAspect="1"/>
            </p:cNvPicPr>
            <p:nvPr>
              <a:videoFile r:link="rId2"/>
              <p:extLst>
                <p:ext uri="{DAA4B4D4-6D71-4841-9C94-3DE7FCFB9230}">
                  <p14:media xmlns:p14="http://schemas.microsoft.com/office/powerpoint/2010/main" r:embed="rId1"/>
                </p:ext>
              </p:extLst>
            </p:nvPr>
          </p:nvPicPr>
          <p:blipFill>
            <a:blip r:embed="rId7"/>
            <a:srcRect l="17268" r="17268"/>
            <a:stretch>
              <a:fillRect/>
            </a:stretch>
          </p:blipFill>
          <p:spPr>
            <a:xfrm>
              <a:off x="0" y="0"/>
              <a:ext cx="11871176" cy="10880458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0">
                <p:cTn id="2" fill="hold" display="0">
                  <p:stCondLst>
                    <p:cond delay="indefinite"/>
                  </p:stCondLst>
                </p:cTn>
                <p:tgtEl>
                  <p:spTgt spid="31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29707" y="332729"/>
            <a:ext cx="369285" cy="363243"/>
          </a:xfrm>
          <a:custGeom>
            <a:avLst/>
            <a:gdLst/>
            <a:ahLst/>
            <a:cxnLst/>
            <a:rect l="l" t="t" r="r" b="b"/>
            <a:pathLst>
              <a:path w="369285" h="363243">
                <a:moveTo>
                  <a:pt x="0" y="0"/>
                </a:moveTo>
                <a:lnTo>
                  <a:pt x="369286" y="0"/>
                </a:lnTo>
                <a:lnTo>
                  <a:pt x="369286" y="363242"/>
                </a:lnTo>
                <a:lnTo>
                  <a:pt x="0" y="3632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7259300" y="9258300"/>
            <a:ext cx="1028700" cy="1028700"/>
            <a:chOff x="0" y="0"/>
            <a:chExt cx="270933" cy="2709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75475" y="301138"/>
            <a:ext cx="677751" cy="677751"/>
            <a:chOff x="0" y="0"/>
            <a:chExt cx="178502" cy="17850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78502" cy="178502"/>
            </a:xfrm>
            <a:custGeom>
              <a:avLst/>
              <a:gdLst/>
              <a:ahLst/>
              <a:cxnLst/>
              <a:rect l="l" t="t" r="r" b="b"/>
              <a:pathLst>
                <a:path w="178502" h="178502">
                  <a:moveTo>
                    <a:pt x="0" y="0"/>
                  </a:moveTo>
                  <a:lnTo>
                    <a:pt x="178502" y="0"/>
                  </a:lnTo>
                  <a:lnTo>
                    <a:pt x="178502" y="178502"/>
                  </a:lnTo>
                  <a:lnTo>
                    <a:pt x="0" y="178502"/>
                  </a:lnTo>
                  <a:close/>
                </a:path>
              </a:pathLst>
            </a:custGeom>
            <a:gradFill rotWithShape="1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78502" cy="2166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3008571" y="5133142"/>
            <a:ext cx="3141834" cy="1296400"/>
          </a:xfrm>
          <a:custGeom>
            <a:avLst/>
            <a:gdLst/>
            <a:ahLst/>
            <a:cxnLst/>
            <a:rect l="l" t="t" r="r" b="b"/>
            <a:pathLst>
              <a:path w="2922629" h="1139825">
                <a:moveTo>
                  <a:pt x="0" y="0"/>
                </a:moveTo>
                <a:lnTo>
                  <a:pt x="2922629" y="0"/>
                </a:lnTo>
                <a:lnTo>
                  <a:pt x="2922629" y="1139825"/>
                </a:lnTo>
                <a:lnTo>
                  <a:pt x="0" y="113982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7499918" y="9638067"/>
            <a:ext cx="547464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15</a:t>
            </a:r>
            <a:endParaRPr lang="pt-BR"/>
          </a:p>
        </p:txBody>
      </p:sp>
      <p:sp>
        <p:nvSpPr>
          <p:cNvPr id="14" name="TextBox 14"/>
          <p:cNvSpPr txBox="1"/>
          <p:nvPr/>
        </p:nvSpPr>
        <p:spPr>
          <a:xfrm>
            <a:off x="1298121" y="222579"/>
            <a:ext cx="3986841" cy="927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20"/>
              </a:lnSpc>
            </a:pPr>
            <a:r>
              <a:rPr lang="en-US" sz="6000">
                <a:solidFill>
                  <a:srgbClr val="1F2020"/>
                </a:solidFill>
                <a:latin typeface="Anton"/>
                <a:ea typeface="Anton"/>
                <a:cs typeface="Anton"/>
                <a:sym typeface="Anton"/>
              </a:rPr>
              <a:t>Feedforward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66295" y="477136"/>
            <a:ext cx="496110" cy="297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sz="179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01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07828" y="1708389"/>
            <a:ext cx="4602818" cy="860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500" b="1">
                <a:solidFill>
                  <a:srgbClr val="E300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Matemática do Feedforward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  <a:endParaRPr lang="en-US" sz="2500" b="1">
              <a:solidFill>
                <a:srgbClr val="E300FF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847158" y="2455776"/>
            <a:ext cx="11846859" cy="8682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Para </a:t>
            </a:r>
            <a:r>
              <a:rPr lang="en-US" sz="2500" err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cada</a:t>
            </a: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500" err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neurônio</a:t>
            </a: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500" err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em</a:t>
            </a: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500" err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uma</a:t>
            </a: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500" err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camada</a:t>
            </a: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lang="en-US" sz="2500" err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realizamos</a:t>
            </a: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500" err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os</a:t>
            </a: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500" err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seguintes</a:t>
            </a: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500" err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cálculos</a:t>
            </a: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: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  <a:endParaRPr lang="en-US" sz="2500">
              <a:solidFill>
                <a:srgbClr val="1F202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457D21C4-169D-05F4-00B9-6545CBE0A040}"/>
              </a:ext>
            </a:extLst>
          </p:cNvPr>
          <p:cNvSpPr txBox="1"/>
          <p:nvPr/>
        </p:nvSpPr>
        <p:spPr>
          <a:xfrm>
            <a:off x="8860350" y="3528147"/>
            <a:ext cx="7495672" cy="624786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500" b="1" dirty="0">
                <a:latin typeface="Open Sans"/>
                <a:ea typeface="Open Sans"/>
                <a:cs typeface="Open Sans"/>
              </a:rPr>
              <a:t>Onde:</a:t>
            </a:r>
          </a:p>
          <a:p>
            <a:pPr marL="228600" indent="-228600">
              <a:buFont typeface=""/>
              <a:buChar char="•"/>
            </a:pPr>
            <a:r>
              <a:rPr lang="en-US" sz="2500" dirty="0" err="1">
                <a:latin typeface="Open Sans"/>
                <a:ea typeface="Open Sans"/>
                <a:cs typeface="Open Sans"/>
              </a:rPr>
              <a:t>zjl</a:t>
            </a:r>
            <a:r>
              <a:rPr lang="en-US" sz="2500" dirty="0">
                <a:latin typeface="Open Sans"/>
                <a:ea typeface="Open Sans"/>
                <a:cs typeface="Open Sans"/>
              </a:rPr>
              <a:t>​ é a soma </a:t>
            </a:r>
            <a:r>
              <a:rPr lang="en-US" sz="2500" dirty="0" err="1">
                <a:latin typeface="Open Sans"/>
                <a:ea typeface="Open Sans"/>
                <a:cs typeface="Open Sans"/>
              </a:rPr>
              <a:t>ponderada</a:t>
            </a:r>
            <a:r>
              <a:rPr lang="en-US" sz="2500" dirty="0">
                <a:latin typeface="Open Sans"/>
                <a:ea typeface="Open Sans"/>
                <a:cs typeface="Open Sans"/>
              </a:rPr>
              <a:t> para o </a:t>
            </a:r>
            <a:r>
              <a:rPr lang="en-US" sz="2500" dirty="0" err="1">
                <a:latin typeface="Open Sans"/>
                <a:ea typeface="Open Sans"/>
                <a:cs typeface="Open Sans"/>
              </a:rPr>
              <a:t>neurônio</a:t>
            </a:r>
            <a:r>
              <a:rPr lang="en-US" sz="2500" dirty="0">
                <a:latin typeface="Open Sans"/>
                <a:ea typeface="Open Sans"/>
                <a:cs typeface="Open Sans"/>
              </a:rPr>
              <a:t> j </a:t>
            </a:r>
            <a:r>
              <a:rPr lang="en-US" sz="2500" dirty="0" err="1">
                <a:latin typeface="Open Sans"/>
                <a:ea typeface="Open Sans"/>
                <a:cs typeface="Open Sans"/>
              </a:rPr>
              <a:t>na</a:t>
            </a:r>
            <a:r>
              <a:rPr lang="en-US" sz="2500" dirty="0">
                <a:latin typeface="Open Sans"/>
                <a:ea typeface="Open Sans"/>
                <a:cs typeface="Open Sans"/>
              </a:rPr>
              <a:t> </a:t>
            </a:r>
            <a:r>
              <a:rPr lang="en-US" sz="2500" dirty="0" err="1">
                <a:latin typeface="Open Sans"/>
                <a:ea typeface="Open Sans"/>
                <a:cs typeface="Open Sans"/>
              </a:rPr>
              <a:t>camada</a:t>
            </a:r>
            <a:r>
              <a:rPr lang="en-US" sz="2500" dirty="0">
                <a:latin typeface="Open Sans"/>
                <a:ea typeface="Open Sans"/>
                <a:cs typeface="Open Sans"/>
              </a:rPr>
              <a:t> l</a:t>
            </a:r>
          </a:p>
          <a:p>
            <a:pPr marL="228600" indent="-228600">
              <a:buFont typeface=""/>
              <a:buChar char="•"/>
            </a:pPr>
            <a:r>
              <a:rPr lang="en-US" sz="2500" dirty="0" err="1">
                <a:latin typeface="Open Sans"/>
                <a:ea typeface="Open Sans"/>
                <a:cs typeface="Open Sans"/>
              </a:rPr>
              <a:t>wjj′l</a:t>
            </a:r>
            <a:r>
              <a:rPr lang="en-US" sz="2500" dirty="0">
                <a:latin typeface="Open Sans"/>
                <a:ea typeface="Open Sans"/>
                <a:cs typeface="Open Sans"/>
              </a:rPr>
              <a:t>​ é o peso da </a:t>
            </a:r>
            <a:r>
              <a:rPr lang="en-US" sz="2500" dirty="0" err="1">
                <a:latin typeface="Open Sans"/>
                <a:ea typeface="Open Sans"/>
                <a:cs typeface="Open Sans"/>
              </a:rPr>
              <a:t>conexão</a:t>
            </a:r>
            <a:r>
              <a:rPr lang="en-US" sz="2500" dirty="0">
                <a:latin typeface="Open Sans"/>
                <a:ea typeface="Open Sans"/>
                <a:cs typeface="Open Sans"/>
              </a:rPr>
              <a:t> entre o </a:t>
            </a:r>
            <a:r>
              <a:rPr lang="en-US" sz="2500" dirty="0" err="1">
                <a:latin typeface="Open Sans"/>
                <a:ea typeface="Open Sans"/>
                <a:cs typeface="Open Sans"/>
              </a:rPr>
              <a:t>neurônio</a:t>
            </a:r>
            <a:r>
              <a:rPr lang="en-US" sz="2500" dirty="0">
                <a:latin typeface="Open Sans"/>
                <a:ea typeface="Open Sans"/>
                <a:cs typeface="Open Sans"/>
              </a:rPr>
              <a:t> j′ </a:t>
            </a:r>
            <a:r>
              <a:rPr lang="en-US" sz="2500" dirty="0" err="1">
                <a:latin typeface="Open Sans"/>
                <a:ea typeface="Open Sans"/>
                <a:cs typeface="Open Sans"/>
              </a:rPr>
              <a:t>na</a:t>
            </a:r>
            <a:r>
              <a:rPr lang="en-US" sz="2500" dirty="0">
                <a:latin typeface="Open Sans"/>
                <a:ea typeface="Open Sans"/>
                <a:cs typeface="Open Sans"/>
              </a:rPr>
              <a:t> </a:t>
            </a:r>
            <a:r>
              <a:rPr lang="en-US" sz="2500" dirty="0" err="1">
                <a:latin typeface="Open Sans"/>
                <a:ea typeface="Open Sans"/>
                <a:cs typeface="Open Sans"/>
              </a:rPr>
              <a:t>camada</a:t>
            </a:r>
            <a:r>
              <a:rPr lang="en-US" sz="2500" dirty="0">
                <a:latin typeface="Open Sans"/>
                <a:ea typeface="Open Sans"/>
                <a:cs typeface="Open Sans"/>
              </a:rPr>
              <a:t> l−1 e o </a:t>
            </a:r>
            <a:r>
              <a:rPr lang="en-US" sz="2500" dirty="0" err="1">
                <a:latin typeface="Open Sans"/>
                <a:ea typeface="Open Sans"/>
                <a:cs typeface="Open Sans"/>
              </a:rPr>
              <a:t>neurônio</a:t>
            </a:r>
            <a:r>
              <a:rPr lang="en-US" sz="2500" dirty="0">
                <a:latin typeface="Open Sans"/>
                <a:ea typeface="Open Sans"/>
                <a:cs typeface="Open Sans"/>
              </a:rPr>
              <a:t> j </a:t>
            </a:r>
            <a:r>
              <a:rPr lang="en-US" sz="2500" dirty="0" err="1">
                <a:latin typeface="Open Sans"/>
                <a:ea typeface="Open Sans"/>
                <a:cs typeface="Open Sans"/>
              </a:rPr>
              <a:t>na</a:t>
            </a:r>
            <a:r>
              <a:rPr lang="en-US" sz="2500" dirty="0">
                <a:latin typeface="Open Sans"/>
                <a:ea typeface="Open Sans"/>
                <a:cs typeface="Open Sans"/>
              </a:rPr>
              <a:t> </a:t>
            </a:r>
            <a:r>
              <a:rPr lang="en-US" sz="2500" dirty="0" err="1">
                <a:latin typeface="Open Sans"/>
                <a:ea typeface="Open Sans"/>
                <a:cs typeface="Open Sans"/>
              </a:rPr>
              <a:t>camada</a:t>
            </a:r>
            <a:r>
              <a:rPr lang="en-US" sz="2500" dirty="0">
                <a:latin typeface="Open Sans"/>
                <a:ea typeface="Open Sans"/>
                <a:cs typeface="Open Sans"/>
              </a:rPr>
              <a:t> l</a:t>
            </a:r>
          </a:p>
          <a:p>
            <a:pPr marL="228600" indent="-228600">
              <a:buFont typeface=""/>
              <a:buChar char="•"/>
            </a:pPr>
            <a:r>
              <a:rPr lang="en-US" sz="2500" dirty="0">
                <a:latin typeface="Open Sans"/>
                <a:ea typeface="Open Sans"/>
                <a:cs typeface="Open Sans"/>
              </a:rPr>
              <a:t>aj′l−1​ é a </a:t>
            </a:r>
            <a:r>
              <a:rPr lang="en-US" sz="2500" dirty="0" err="1">
                <a:latin typeface="Open Sans"/>
                <a:ea typeface="Open Sans"/>
                <a:cs typeface="Open Sans"/>
              </a:rPr>
              <a:t>ativação</a:t>
            </a:r>
            <a:r>
              <a:rPr lang="en-US" sz="2500" dirty="0">
                <a:latin typeface="Open Sans"/>
                <a:ea typeface="Open Sans"/>
                <a:cs typeface="Open Sans"/>
              </a:rPr>
              <a:t> do </a:t>
            </a:r>
            <a:r>
              <a:rPr lang="en-US" sz="2500" dirty="0" err="1">
                <a:latin typeface="Open Sans"/>
                <a:ea typeface="Open Sans"/>
                <a:cs typeface="Open Sans"/>
              </a:rPr>
              <a:t>neurônio</a:t>
            </a:r>
            <a:r>
              <a:rPr lang="en-US" sz="2500" dirty="0">
                <a:latin typeface="Open Sans"/>
                <a:ea typeface="Open Sans"/>
                <a:cs typeface="Open Sans"/>
              </a:rPr>
              <a:t> j′ </a:t>
            </a:r>
            <a:r>
              <a:rPr lang="en-US" sz="2500" dirty="0" err="1">
                <a:latin typeface="Open Sans"/>
                <a:ea typeface="Open Sans"/>
                <a:cs typeface="Open Sans"/>
              </a:rPr>
              <a:t>na</a:t>
            </a:r>
            <a:r>
              <a:rPr lang="en-US" sz="2500" dirty="0">
                <a:latin typeface="Open Sans"/>
                <a:ea typeface="Open Sans"/>
                <a:cs typeface="Open Sans"/>
              </a:rPr>
              <a:t> </a:t>
            </a:r>
            <a:r>
              <a:rPr lang="en-US" sz="2500" dirty="0" err="1">
                <a:latin typeface="Open Sans"/>
                <a:ea typeface="Open Sans"/>
                <a:cs typeface="Open Sans"/>
              </a:rPr>
              <a:t>camada</a:t>
            </a:r>
            <a:r>
              <a:rPr lang="en-US" sz="2500" dirty="0">
                <a:latin typeface="Open Sans"/>
                <a:ea typeface="Open Sans"/>
                <a:cs typeface="Open Sans"/>
              </a:rPr>
              <a:t> l−1</a:t>
            </a:r>
          </a:p>
          <a:p>
            <a:pPr marL="228600" indent="-228600">
              <a:buFont typeface=""/>
              <a:buChar char="•"/>
            </a:pPr>
            <a:r>
              <a:rPr lang="en-US" sz="2500" dirty="0" err="1">
                <a:latin typeface="Open Sans"/>
                <a:ea typeface="Open Sans"/>
                <a:cs typeface="Open Sans"/>
              </a:rPr>
              <a:t>bjl</a:t>
            </a:r>
            <a:r>
              <a:rPr lang="en-US" sz="2500" dirty="0">
                <a:latin typeface="Open Sans"/>
                <a:ea typeface="Open Sans"/>
                <a:cs typeface="Open Sans"/>
              </a:rPr>
              <a:t>​ é o </a:t>
            </a:r>
            <a:r>
              <a:rPr lang="en-US" sz="2500" dirty="0" err="1">
                <a:latin typeface="Open Sans"/>
                <a:ea typeface="Open Sans"/>
                <a:cs typeface="Open Sans"/>
              </a:rPr>
              <a:t>viés</a:t>
            </a:r>
            <a:r>
              <a:rPr lang="en-US" sz="2500" dirty="0">
                <a:latin typeface="Open Sans"/>
                <a:ea typeface="Open Sans"/>
                <a:cs typeface="Open Sans"/>
              </a:rPr>
              <a:t> (bias) do </a:t>
            </a:r>
            <a:r>
              <a:rPr lang="en-US" sz="2500" dirty="0" err="1">
                <a:latin typeface="Open Sans"/>
                <a:ea typeface="Open Sans"/>
                <a:cs typeface="Open Sans"/>
              </a:rPr>
              <a:t>neurônio</a:t>
            </a:r>
            <a:r>
              <a:rPr lang="en-US" sz="2500" dirty="0">
                <a:latin typeface="Open Sans"/>
                <a:ea typeface="Open Sans"/>
                <a:cs typeface="Open Sans"/>
              </a:rPr>
              <a:t> j </a:t>
            </a:r>
            <a:r>
              <a:rPr lang="en-US" sz="2500" dirty="0" err="1">
                <a:latin typeface="Open Sans"/>
                <a:ea typeface="Open Sans"/>
                <a:cs typeface="Open Sans"/>
              </a:rPr>
              <a:t>na</a:t>
            </a:r>
            <a:r>
              <a:rPr lang="en-US" sz="2500" dirty="0">
                <a:latin typeface="Open Sans"/>
                <a:ea typeface="Open Sans"/>
                <a:cs typeface="Open Sans"/>
              </a:rPr>
              <a:t> </a:t>
            </a:r>
            <a:r>
              <a:rPr lang="en-US" sz="2500" dirty="0" err="1">
                <a:latin typeface="Open Sans"/>
                <a:ea typeface="Open Sans"/>
                <a:cs typeface="Open Sans"/>
              </a:rPr>
              <a:t>camada</a:t>
            </a:r>
            <a:r>
              <a:rPr lang="en-US" sz="2500" dirty="0">
                <a:latin typeface="Open Sans"/>
                <a:ea typeface="Open Sans"/>
                <a:cs typeface="Open Sans"/>
              </a:rPr>
              <a:t> l</a:t>
            </a:r>
          </a:p>
          <a:p>
            <a:pPr marL="228600" indent="-228600">
              <a:buFont typeface=""/>
              <a:buChar char="•"/>
            </a:pPr>
            <a:r>
              <a:rPr lang="en-US" sz="2500" dirty="0">
                <a:latin typeface="Open Sans"/>
                <a:ea typeface="Open Sans"/>
                <a:cs typeface="Open Sans"/>
              </a:rPr>
              <a:t>n é o </a:t>
            </a:r>
            <a:r>
              <a:rPr lang="en-US" sz="2500" dirty="0" err="1">
                <a:latin typeface="Open Sans"/>
                <a:ea typeface="Open Sans"/>
                <a:cs typeface="Open Sans"/>
              </a:rPr>
              <a:t>número</a:t>
            </a:r>
            <a:r>
              <a:rPr lang="en-US" sz="2500" dirty="0">
                <a:latin typeface="Open Sans"/>
                <a:ea typeface="Open Sans"/>
                <a:cs typeface="Open Sans"/>
              </a:rPr>
              <a:t> de </a:t>
            </a:r>
            <a:r>
              <a:rPr lang="en-US" sz="2500" dirty="0" err="1">
                <a:latin typeface="Open Sans"/>
                <a:ea typeface="Open Sans"/>
                <a:cs typeface="Open Sans"/>
              </a:rPr>
              <a:t>neurônios</a:t>
            </a:r>
            <a:r>
              <a:rPr lang="en-US" sz="2500" dirty="0">
                <a:latin typeface="Open Sans"/>
                <a:ea typeface="Open Sans"/>
                <a:cs typeface="Open Sans"/>
              </a:rPr>
              <a:t> </a:t>
            </a:r>
            <a:r>
              <a:rPr lang="en-US" sz="2500" dirty="0" err="1">
                <a:latin typeface="Open Sans"/>
                <a:ea typeface="Open Sans"/>
                <a:cs typeface="Open Sans"/>
              </a:rPr>
              <a:t>na</a:t>
            </a:r>
            <a:r>
              <a:rPr lang="en-US" sz="2500" dirty="0">
                <a:latin typeface="Open Sans"/>
                <a:ea typeface="Open Sans"/>
                <a:cs typeface="Open Sans"/>
              </a:rPr>
              <a:t> </a:t>
            </a:r>
            <a:r>
              <a:rPr lang="en-US" sz="2500" dirty="0" err="1">
                <a:latin typeface="Open Sans"/>
                <a:ea typeface="Open Sans"/>
                <a:cs typeface="Open Sans"/>
              </a:rPr>
              <a:t>camada</a:t>
            </a:r>
            <a:r>
              <a:rPr lang="en-US" sz="2500" dirty="0">
                <a:latin typeface="Open Sans"/>
                <a:ea typeface="Open Sans"/>
                <a:cs typeface="Open Sans"/>
              </a:rPr>
              <a:t> l−1</a:t>
            </a:r>
          </a:p>
          <a:p>
            <a:r>
              <a:rPr lang="en-US" sz="2500" b="1" dirty="0" err="1">
                <a:latin typeface="Open Sans"/>
                <a:ea typeface="Open Sans"/>
                <a:cs typeface="Open Sans"/>
              </a:rPr>
              <a:t>Aplicação</a:t>
            </a:r>
            <a:r>
              <a:rPr lang="en-US" sz="2500" b="1" dirty="0">
                <a:latin typeface="Open Sans"/>
                <a:ea typeface="Open Sans"/>
                <a:cs typeface="Open Sans"/>
              </a:rPr>
              <a:t> da </a:t>
            </a:r>
            <a:r>
              <a:rPr lang="en-US" sz="2500" b="1" dirty="0" err="1">
                <a:latin typeface="Open Sans"/>
                <a:ea typeface="Open Sans"/>
                <a:cs typeface="Open Sans"/>
              </a:rPr>
              <a:t>função</a:t>
            </a:r>
            <a:r>
              <a:rPr lang="en-US" sz="2500" b="1" dirty="0">
                <a:latin typeface="Open Sans"/>
                <a:ea typeface="Open Sans"/>
                <a:cs typeface="Open Sans"/>
              </a:rPr>
              <a:t> de </a:t>
            </a:r>
            <a:r>
              <a:rPr lang="en-US" sz="2500" b="1" dirty="0" err="1">
                <a:latin typeface="Open Sans"/>
                <a:ea typeface="Open Sans"/>
                <a:cs typeface="Open Sans"/>
              </a:rPr>
              <a:t>ativação</a:t>
            </a:r>
            <a:r>
              <a:rPr lang="en-US" sz="2500" b="1" dirty="0">
                <a:latin typeface="Open Sans"/>
                <a:ea typeface="Open Sans"/>
                <a:cs typeface="Open Sans"/>
              </a:rPr>
              <a:t>:</a:t>
            </a:r>
          </a:p>
          <a:p>
            <a:endParaRPr lang="en-US" sz="2500" b="1" dirty="0">
              <a:latin typeface="Open Sans"/>
              <a:ea typeface="Open Sans"/>
              <a:cs typeface="Open Sans"/>
            </a:endParaRPr>
          </a:p>
          <a:p>
            <a:r>
              <a:rPr lang="en-US" sz="2500" dirty="0" err="1">
                <a:latin typeface="Open Sans"/>
                <a:ea typeface="Open Sans"/>
                <a:cs typeface="Open Sans"/>
              </a:rPr>
              <a:t>ajl</a:t>
            </a:r>
            <a:r>
              <a:rPr lang="en-US" sz="2500" dirty="0">
                <a:latin typeface="Open Sans"/>
                <a:ea typeface="Open Sans"/>
                <a:cs typeface="Open Sans"/>
              </a:rPr>
              <a:t>​=f(</a:t>
            </a:r>
            <a:r>
              <a:rPr lang="en-US" sz="2500" dirty="0" err="1">
                <a:latin typeface="Open Sans"/>
                <a:ea typeface="Open Sans"/>
                <a:cs typeface="Open Sans"/>
              </a:rPr>
              <a:t>zjl</a:t>
            </a:r>
            <a:r>
              <a:rPr lang="en-US" sz="2500" dirty="0">
                <a:latin typeface="Open Sans"/>
                <a:ea typeface="Open Sans"/>
                <a:cs typeface="Open Sans"/>
              </a:rPr>
              <a:t>​)</a:t>
            </a:r>
          </a:p>
          <a:p>
            <a:endParaRPr lang="en-US" sz="2500" dirty="0">
              <a:latin typeface="Open Sans"/>
              <a:ea typeface="Open Sans"/>
              <a:cs typeface="Open Sans"/>
            </a:endParaRPr>
          </a:p>
          <a:p>
            <a:r>
              <a:rPr lang="en-US" sz="2500" b="1" dirty="0">
                <a:latin typeface="Open Sans"/>
                <a:ea typeface="Open Sans"/>
                <a:cs typeface="Open Sans"/>
              </a:rPr>
              <a:t>Onde:</a:t>
            </a:r>
          </a:p>
          <a:p>
            <a:pPr marL="228600" indent="-228600">
              <a:buFont typeface=""/>
              <a:buChar char="•"/>
            </a:pPr>
            <a:r>
              <a:rPr lang="en-US" sz="2500" dirty="0" err="1">
                <a:latin typeface="Open Sans"/>
                <a:ea typeface="Open Sans"/>
                <a:cs typeface="Open Sans"/>
              </a:rPr>
              <a:t>ajl</a:t>
            </a:r>
            <a:r>
              <a:rPr lang="en-US" sz="2500" dirty="0">
                <a:latin typeface="Open Sans"/>
                <a:ea typeface="Open Sans"/>
                <a:cs typeface="Open Sans"/>
              </a:rPr>
              <a:t>​ é a </a:t>
            </a:r>
            <a:r>
              <a:rPr lang="en-US" sz="2500" dirty="0" err="1">
                <a:latin typeface="Open Sans"/>
                <a:ea typeface="Open Sans"/>
                <a:cs typeface="Open Sans"/>
              </a:rPr>
              <a:t>ativação</a:t>
            </a:r>
            <a:r>
              <a:rPr lang="en-US" sz="2500" dirty="0">
                <a:latin typeface="Open Sans"/>
                <a:ea typeface="Open Sans"/>
                <a:cs typeface="Open Sans"/>
              </a:rPr>
              <a:t> do </a:t>
            </a:r>
            <a:r>
              <a:rPr lang="en-US" sz="2500" dirty="0" err="1">
                <a:latin typeface="Open Sans"/>
                <a:ea typeface="Open Sans"/>
                <a:cs typeface="Open Sans"/>
              </a:rPr>
              <a:t>neurônio</a:t>
            </a:r>
            <a:r>
              <a:rPr lang="en-US" sz="2500" dirty="0">
                <a:latin typeface="Open Sans"/>
                <a:ea typeface="Open Sans"/>
                <a:cs typeface="Open Sans"/>
              </a:rPr>
              <a:t> j </a:t>
            </a:r>
            <a:r>
              <a:rPr lang="en-US" sz="2500" dirty="0" err="1">
                <a:latin typeface="Open Sans"/>
                <a:ea typeface="Open Sans"/>
                <a:cs typeface="Open Sans"/>
              </a:rPr>
              <a:t>na</a:t>
            </a:r>
            <a:r>
              <a:rPr lang="en-US" sz="2500" dirty="0">
                <a:latin typeface="Open Sans"/>
                <a:ea typeface="Open Sans"/>
                <a:cs typeface="Open Sans"/>
              </a:rPr>
              <a:t> </a:t>
            </a:r>
            <a:r>
              <a:rPr lang="en-US" sz="2500" dirty="0" err="1">
                <a:latin typeface="Open Sans"/>
                <a:ea typeface="Open Sans"/>
                <a:cs typeface="Open Sans"/>
              </a:rPr>
              <a:t>camada</a:t>
            </a:r>
            <a:r>
              <a:rPr lang="en-US" sz="2500" dirty="0">
                <a:latin typeface="Open Sans"/>
                <a:ea typeface="Open Sans"/>
                <a:cs typeface="Open Sans"/>
              </a:rPr>
              <a:t> l</a:t>
            </a:r>
          </a:p>
          <a:p>
            <a:pPr marL="228600" indent="-228600">
              <a:buFont typeface=""/>
              <a:buChar char="•"/>
            </a:pPr>
            <a:r>
              <a:rPr lang="en-US" sz="2500" dirty="0">
                <a:latin typeface="Open Sans"/>
                <a:ea typeface="Open Sans"/>
                <a:cs typeface="Open Sans"/>
              </a:rPr>
              <a:t>f é a </a:t>
            </a:r>
            <a:r>
              <a:rPr lang="en-US" sz="2500" dirty="0" err="1">
                <a:latin typeface="Open Sans"/>
                <a:ea typeface="Open Sans"/>
                <a:cs typeface="Open Sans"/>
              </a:rPr>
              <a:t>função</a:t>
            </a:r>
            <a:r>
              <a:rPr lang="en-US" sz="2500" dirty="0">
                <a:latin typeface="Open Sans"/>
                <a:ea typeface="Open Sans"/>
                <a:cs typeface="Open Sans"/>
              </a:rPr>
              <a:t> de </a:t>
            </a:r>
            <a:r>
              <a:rPr lang="en-US" sz="2500" dirty="0" err="1">
                <a:latin typeface="Open Sans"/>
                <a:ea typeface="Open Sans"/>
                <a:cs typeface="Open Sans"/>
              </a:rPr>
              <a:t>ativação</a:t>
            </a:r>
            <a:r>
              <a:rPr lang="en-US" sz="2500" dirty="0">
                <a:latin typeface="Open Sans"/>
                <a:ea typeface="Open Sans"/>
                <a:cs typeface="Open Sans"/>
              </a:rPr>
              <a:t> (</a:t>
            </a:r>
            <a:r>
              <a:rPr lang="en-US" sz="2500" dirty="0" err="1">
                <a:latin typeface="Open Sans"/>
                <a:ea typeface="Open Sans"/>
                <a:cs typeface="Open Sans"/>
              </a:rPr>
              <a:t>como</a:t>
            </a:r>
            <a:r>
              <a:rPr lang="en-US" sz="2500" dirty="0">
                <a:latin typeface="Open Sans"/>
                <a:ea typeface="Open Sans"/>
                <a:cs typeface="Open Sans"/>
              </a:rPr>
              <a:t> sigmoid, ReLU, etc.)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29707" y="332729"/>
            <a:ext cx="369285" cy="363243"/>
          </a:xfrm>
          <a:custGeom>
            <a:avLst/>
            <a:gdLst/>
            <a:ahLst/>
            <a:cxnLst/>
            <a:rect l="l" t="t" r="r" b="b"/>
            <a:pathLst>
              <a:path w="369285" h="363243">
                <a:moveTo>
                  <a:pt x="0" y="0"/>
                </a:moveTo>
                <a:lnTo>
                  <a:pt x="369286" y="0"/>
                </a:lnTo>
                <a:lnTo>
                  <a:pt x="369286" y="363242"/>
                </a:lnTo>
                <a:lnTo>
                  <a:pt x="0" y="3632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7259300" y="9258300"/>
            <a:ext cx="1028700" cy="1028700"/>
            <a:chOff x="0" y="0"/>
            <a:chExt cx="270933" cy="2709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75475" y="301138"/>
            <a:ext cx="677751" cy="677751"/>
            <a:chOff x="0" y="0"/>
            <a:chExt cx="178502" cy="17850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78502" cy="178502"/>
            </a:xfrm>
            <a:custGeom>
              <a:avLst/>
              <a:gdLst/>
              <a:ahLst/>
              <a:cxnLst/>
              <a:rect l="l" t="t" r="r" b="b"/>
              <a:pathLst>
                <a:path w="178502" h="178502">
                  <a:moveTo>
                    <a:pt x="0" y="0"/>
                  </a:moveTo>
                  <a:lnTo>
                    <a:pt x="178502" y="0"/>
                  </a:lnTo>
                  <a:lnTo>
                    <a:pt x="178502" y="178502"/>
                  </a:lnTo>
                  <a:lnTo>
                    <a:pt x="0" y="178502"/>
                  </a:lnTo>
                  <a:close/>
                </a:path>
              </a:pathLst>
            </a:custGeom>
            <a:gradFill rotWithShape="1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78502" cy="2166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7499918" y="9638067"/>
            <a:ext cx="547464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16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98121" y="222579"/>
            <a:ext cx="9146669" cy="927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20"/>
              </a:lnSpc>
            </a:pPr>
            <a:r>
              <a:rPr lang="en-US" sz="6000">
                <a:solidFill>
                  <a:srgbClr val="1F2020"/>
                </a:solidFill>
                <a:latin typeface="Anton"/>
                <a:ea typeface="Anton"/>
                <a:cs typeface="Anton"/>
                <a:sym typeface="Anton"/>
              </a:rPr>
              <a:t>Cálculo do Erro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66295" y="477136"/>
            <a:ext cx="496110" cy="297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sz="179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02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53225" y="1372114"/>
            <a:ext cx="12667127" cy="23942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500" b="1" err="1">
                <a:solidFill>
                  <a:srgbClr val="1F202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Funções</a:t>
            </a:r>
            <a:r>
              <a:rPr lang="en-US" sz="2500" b="1">
                <a:solidFill>
                  <a:srgbClr val="1F202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de Erro </a:t>
            </a:r>
            <a:r>
              <a:rPr lang="en-US" sz="2500" b="1" err="1">
                <a:solidFill>
                  <a:srgbClr val="1F202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Comuns</a:t>
            </a:r>
            <a:endParaRPr lang="pt-BR" sz="2500" err="1">
              <a:ea typeface="Calibri"/>
              <a:cs typeface="Calibri"/>
            </a:endParaRPr>
          </a:p>
          <a:p>
            <a:pPr marL="457200" indent="-457200" algn="l">
              <a:lnSpc>
                <a:spcPts val="4199"/>
              </a:lnSpc>
              <a:buFont typeface="Arial" panose="020B0604020202020204" pitchFamily="34" charset="0"/>
              <a:buChar char="•"/>
            </a:pPr>
            <a:endParaRPr lang="en-US" sz="2500" b="1">
              <a:solidFill>
                <a:srgbClr val="1F2020"/>
              </a:solidFill>
              <a:latin typeface="Open Sans Bold"/>
              <a:ea typeface="Open Sans Bold"/>
              <a:cs typeface="Open Sans Bold"/>
            </a:endParaRPr>
          </a:p>
          <a:p>
            <a:pPr marL="342900" indent="-342900" algn="l">
              <a:lnSpc>
                <a:spcPts val="3499"/>
              </a:lnSpc>
              <a:buFont typeface="Arial" panose="020B0604020202020204" pitchFamily="34" charset="0"/>
              <a:buChar char="•"/>
            </a:pPr>
            <a:r>
              <a:rPr lang="en-US" sz="2500" b="1">
                <a:solidFill>
                  <a:srgbClr val="1F202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Erro </a:t>
            </a:r>
            <a:r>
              <a:rPr lang="en-US" sz="2500" b="1" err="1">
                <a:solidFill>
                  <a:srgbClr val="1F202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Quadrático</a:t>
            </a:r>
            <a:r>
              <a:rPr lang="en-US" sz="2500" b="1">
                <a:solidFill>
                  <a:srgbClr val="1F202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Médio (MSE - Mean Squared Error)</a:t>
            </a:r>
            <a:endParaRPr lang="en-US" sz="2500" b="1">
              <a:solidFill>
                <a:srgbClr val="1F2020"/>
              </a:solidFill>
              <a:latin typeface="Open Sans Bold"/>
              <a:ea typeface="Open Sans Bold"/>
              <a:cs typeface="Open Sans Bold"/>
            </a:endParaRPr>
          </a:p>
          <a:p>
            <a:pPr algn="l">
              <a:lnSpc>
                <a:spcPts val="3499"/>
              </a:lnSpc>
            </a:pP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O MSE é </a:t>
            </a:r>
            <a:r>
              <a:rPr lang="en-US" sz="2500" err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uma</a:t>
            </a: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das </a:t>
            </a:r>
            <a:r>
              <a:rPr lang="en-US" sz="2500" err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funções</a:t>
            </a: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de </a:t>
            </a:r>
            <a:r>
              <a:rPr lang="en-US" sz="2500" err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erro</a:t>
            </a: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500" err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mais</a:t>
            </a: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500" err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comuns</a:t>
            </a: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para </a:t>
            </a:r>
            <a:r>
              <a:rPr lang="en-US" sz="2500" err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problemas</a:t>
            </a: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de </a:t>
            </a:r>
            <a:r>
              <a:rPr lang="en-US" sz="2500" err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regressão</a:t>
            </a: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:</a:t>
            </a:r>
            <a:endParaRPr lang="en-US" sz="2500">
              <a:solidFill>
                <a:srgbClr val="1F2020"/>
              </a:solidFill>
              <a:latin typeface="Open Sans"/>
              <a:ea typeface="Open Sans"/>
              <a:cs typeface="Open Sans"/>
            </a:endParaRPr>
          </a:p>
          <a:p>
            <a:pPr marL="342900" indent="-342900" algn="l">
              <a:lnSpc>
                <a:spcPts val="349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sz="2500">
              <a:solidFill>
                <a:srgbClr val="1F2020"/>
              </a:solidFill>
              <a:latin typeface="Open Sans"/>
              <a:ea typeface="Open Sans"/>
              <a:cs typeface="Open Sans"/>
            </a:endParaRP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D19DA0E2-9640-9D9A-2523-72B1D8656E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9375" y="5142294"/>
            <a:ext cx="3905250" cy="828675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38EE6DA5-6071-A0C1-560B-20C79E6E1AA9}"/>
              </a:ext>
            </a:extLst>
          </p:cNvPr>
          <p:cNvSpPr txBox="1"/>
          <p:nvPr/>
        </p:nvSpPr>
        <p:spPr>
          <a:xfrm>
            <a:off x="9150596" y="4583669"/>
            <a:ext cx="7304146" cy="2015936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500" b="1">
                <a:latin typeface="Open Sans"/>
                <a:ea typeface="Open Sans"/>
                <a:cs typeface="Open Sans"/>
              </a:rPr>
              <a:t>Onde:</a:t>
            </a:r>
          </a:p>
          <a:p>
            <a:pPr marL="228600" indent="-228600">
              <a:buFont typeface=""/>
              <a:buChar char="•"/>
            </a:pPr>
            <a:r>
              <a:rPr lang="en-US" sz="2500" b="1">
                <a:latin typeface="Open Sans"/>
                <a:ea typeface="Open Sans"/>
                <a:cs typeface="Open Sans"/>
              </a:rPr>
              <a:t>E</a:t>
            </a:r>
            <a:r>
              <a:rPr lang="en-US" sz="2500">
                <a:latin typeface="Open Sans"/>
                <a:ea typeface="Open Sans"/>
                <a:cs typeface="Open Sans"/>
              </a:rPr>
              <a:t> é o erro total</a:t>
            </a:r>
          </a:p>
          <a:p>
            <a:pPr marL="228600" indent="-228600">
              <a:buFont typeface=""/>
              <a:buChar char="•"/>
            </a:pPr>
            <a:r>
              <a:rPr lang="en-US" sz="2500" b="1">
                <a:latin typeface="Open Sans"/>
                <a:ea typeface="Open Sans"/>
                <a:cs typeface="Open Sans"/>
              </a:rPr>
              <a:t>n</a:t>
            </a:r>
            <a:r>
              <a:rPr lang="en-US" sz="2500">
                <a:latin typeface="Open Sans"/>
                <a:ea typeface="Open Sans"/>
                <a:cs typeface="Open Sans"/>
              </a:rPr>
              <a:t> é o número de exemplos</a:t>
            </a:r>
          </a:p>
          <a:p>
            <a:pPr marL="228600" indent="-228600">
              <a:buFont typeface=""/>
              <a:buChar char="•"/>
            </a:pPr>
            <a:r>
              <a:rPr lang="en-US" sz="2500" b="1">
                <a:latin typeface="Open Sans"/>
                <a:ea typeface="Open Sans"/>
                <a:cs typeface="Open Sans"/>
              </a:rPr>
              <a:t>yᵢ</a:t>
            </a:r>
            <a:r>
              <a:rPr lang="en-US" sz="2500">
                <a:latin typeface="Open Sans"/>
                <a:ea typeface="Open Sans"/>
                <a:cs typeface="Open Sans"/>
              </a:rPr>
              <a:t> é o valor desejado (target) para o exemplo </a:t>
            </a:r>
            <a:r>
              <a:rPr lang="en-US" sz="2500" i="1">
                <a:latin typeface="Open Sans"/>
                <a:ea typeface="Open Sans"/>
                <a:cs typeface="Open Sans"/>
              </a:rPr>
              <a:t>i</a:t>
            </a:r>
          </a:p>
          <a:p>
            <a:pPr marL="228600" indent="-228600">
              <a:buFont typeface=""/>
              <a:buChar char="•"/>
            </a:pPr>
            <a:r>
              <a:rPr lang="en-US" sz="2500" b="1">
                <a:latin typeface="Open Sans"/>
                <a:ea typeface="Open Sans"/>
                <a:cs typeface="Open Sans"/>
              </a:rPr>
              <a:t>ŷᵢ</a:t>
            </a:r>
            <a:r>
              <a:rPr lang="en-US" sz="2500">
                <a:latin typeface="Open Sans"/>
                <a:ea typeface="Open Sans"/>
                <a:cs typeface="Open Sans"/>
              </a:rPr>
              <a:t> é o valor previsto pela rede para o exemplo </a:t>
            </a:r>
            <a:r>
              <a:rPr lang="en-US" sz="2500" i="1">
                <a:latin typeface="Open Sans"/>
                <a:ea typeface="Open Sans"/>
                <a:cs typeface="Open Sans"/>
              </a:rPr>
              <a:t>i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29707" y="332729"/>
            <a:ext cx="369285" cy="363243"/>
          </a:xfrm>
          <a:custGeom>
            <a:avLst/>
            <a:gdLst/>
            <a:ahLst/>
            <a:cxnLst/>
            <a:rect l="l" t="t" r="r" b="b"/>
            <a:pathLst>
              <a:path w="369285" h="363243">
                <a:moveTo>
                  <a:pt x="0" y="0"/>
                </a:moveTo>
                <a:lnTo>
                  <a:pt x="369286" y="0"/>
                </a:lnTo>
                <a:lnTo>
                  <a:pt x="369286" y="363242"/>
                </a:lnTo>
                <a:lnTo>
                  <a:pt x="0" y="3632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7259300" y="9258300"/>
            <a:ext cx="1028700" cy="1028700"/>
            <a:chOff x="0" y="0"/>
            <a:chExt cx="270933" cy="2709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75475" y="301138"/>
            <a:ext cx="677751" cy="677751"/>
            <a:chOff x="0" y="0"/>
            <a:chExt cx="178502" cy="17850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78502" cy="178502"/>
            </a:xfrm>
            <a:custGeom>
              <a:avLst/>
              <a:gdLst/>
              <a:ahLst/>
              <a:cxnLst/>
              <a:rect l="l" t="t" r="r" b="b"/>
              <a:pathLst>
                <a:path w="178502" h="178502">
                  <a:moveTo>
                    <a:pt x="0" y="0"/>
                  </a:moveTo>
                  <a:lnTo>
                    <a:pt x="178502" y="0"/>
                  </a:lnTo>
                  <a:lnTo>
                    <a:pt x="178502" y="178502"/>
                  </a:lnTo>
                  <a:lnTo>
                    <a:pt x="0" y="178502"/>
                  </a:lnTo>
                  <a:close/>
                </a:path>
              </a:pathLst>
            </a:custGeom>
            <a:gradFill rotWithShape="1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78502" cy="2166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7499918" y="9638067"/>
            <a:ext cx="547464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17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98121" y="222579"/>
            <a:ext cx="9146669" cy="927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20"/>
              </a:lnSpc>
            </a:pPr>
            <a:r>
              <a:rPr lang="en-US" sz="6000">
                <a:solidFill>
                  <a:srgbClr val="1F2020"/>
                </a:solidFill>
                <a:latin typeface="Anton"/>
                <a:ea typeface="Anton"/>
                <a:cs typeface="Anton"/>
                <a:sym typeface="Anton"/>
              </a:rPr>
              <a:t>Cálculo do Erro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66295" y="477136"/>
            <a:ext cx="496110" cy="297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sz="179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AE761CF-C51D-6925-5873-FCFD976740E6}"/>
              </a:ext>
            </a:extLst>
          </p:cNvPr>
          <p:cNvSpPr txBox="1"/>
          <p:nvPr/>
        </p:nvSpPr>
        <p:spPr>
          <a:xfrm>
            <a:off x="853226" y="2772011"/>
            <a:ext cx="16501439" cy="26635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lnSpc>
                <a:spcPts val="3499"/>
              </a:lnSpc>
              <a:spcBef>
                <a:spcPct val="0"/>
              </a:spcBef>
              <a:buFont typeface="Arial"/>
              <a:buChar char="•"/>
            </a:pPr>
            <a:endParaRPr lang="en-US" sz="2500" dirty="0">
              <a:latin typeface="Open Sans"/>
              <a:ea typeface="+mn-lt"/>
              <a:cs typeface="+mn-lt"/>
            </a:endParaRPr>
          </a:p>
          <a:p>
            <a:pPr algn="just">
              <a:lnSpc>
                <a:spcPts val="3499"/>
              </a:lnSpc>
              <a:spcBef>
                <a:spcPct val="0"/>
              </a:spcBef>
            </a:pPr>
            <a:r>
              <a:rPr lang="en-US" sz="2500" dirty="0">
                <a:solidFill>
                  <a:srgbClr val="000000"/>
                </a:solidFill>
                <a:latin typeface="Open Sans"/>
                <a:ea typeface="+mn-lt"/>
                <a:cs typeface="+mn-lt"/>
                <a:sym typeface="Canva Sans"/>
              </a:rPr>
              <a:t>É a </a:t>
            </a:r>
            <a:r>
              <a:rPr lang="en-US" sz="2500" err="1">
                <a:solidFill>
                  <a:srgbClr val="000000"/>
                </a:solidFill>
                <a:latin typeface="Open Sans"/>
                <a:ea typeface="+mn-lt"/>
                <a:cs typeface="+mn-lt"/>
                <a:sym typeface="Canva Sans"/>
              </a:rPr>
              <a:t>função</a:t>
            </a:r>
            <a:r>
              <a:rPr lang="en-US" sz="2500" dirty="0">
                <a:solidFill>
                  <a:srgbClr val="000000"/>
                </a:solidFill>
                <a:latin typeface="Open Sans"/>
                <a:ea typeface="+mn-lt"/>
                <a:cs typeface="+mn-lt"/>
                <a:sym typeface="Canva Sans"/>
              </a:rPr>
              <a:t> de perda (loss function) </a:t>
            </a:r>
            <a:r>
              <a:rPr lang="en-US" sz="2500" err="1">
                <a:solidFill>
                  <a:srgbClr val="000000"/>
                </a:solidFill>
                <a:latin typeface="Open Sans"/>
                <a:ea typeface="+mn-lt"/>
                <a:cs typeface="+mn-lt"/>
                <a:sym typeface="Canva Sans"/>
              </a:rPr>
              <a:t>padrão</a:t>
            </a:r>
            <a:r>
              <a:rPr lang="en-US" sz="2500" dirty="0">
                <a:solidFill>
                  <a:srgbClr val="000000"/>
                </a:solidFill>
                <a:latin typeface="Open Sans"/>
                <a:ea typeface="+mn-lt"/>
                <a:cs typeface="+mn-lt"/>
                <a:sym typeface="Canva Sans"/>
              </a:rPr>
              <a:t> para </a:t>
            </a:r>
            <a:r>
              <a:rPr lang="en-US" sz="2500" b="1" err="1">
                <a:solidFill>
                  <a:srgbClr val="000000"/>
                </a:solidFill>
                <a:latin typeface="Open Sans"/>
                <a:ea typeface="+mn-lt"/>
                <a:cs typeface="+mn-lt"/>
                <a:sym typeface="Canva Sans"/>
              </a:rPr>
              <a:t>problemas</a:t>
            </a:r>
            <a:r>
              <a:rPr lang="en-US" sz="2500" b="1" dirty="0">
                <a:solidFill>
                  <a:srgbClr val="000000"/>
                </a:solidFill>
                <a:latin typeface="Open Sans"/>
                <a:ea typeface="+mn-lt"/>
                <a:cs typeface="+mn-lt"/>
                <a:sym typeface="Canva Sans"/>
              </a:rPr>
              <a:t> de </a:t>
            </a:r>
            <a:r>
              <a:rPr lang="en-US" sz="2500" b="1" err="1">
                <a:solidFill>
                  <a:srgbClr val="000000"/>
                </a:solidFill>
                <a:latin typeface="Open Sans"/>
                <a:ea typeface="+mn-lt"/>
                <a:cs typeface="+mn-lt"/>
                <a:sym typeface="Canva Sans"/>
              </a:rPr>
              <a:t>classificação</a:t>
            </a:r>
            <a:r>
              <a:rPr lang="en-US" sz="2500" b="1" dirty="0">
                <a:solidFill>
                  <a:srgbClr val="000000"/>
                </a:solidFill>
                <a:latin typeface="Open Sans"/>
                <a:ea typeface="+mn-lt"/>
                <a:cs typeface="+mn-lt"/>
                <a:sym typeface="Canva Sans"/>
              </a:rPr>
              <a:t> </a:t>
            </a:r>
            <a:r>
              <a:rPr lang="en-US" sz="2500" b="1" err="1">
                <a:solidFill>
                  <a:srgbClr val="000000"/>
                </a:solidFill>
                <a:latin typeface="Open Sans"/>
                <a:ea typeface="+mn-lt"/>
                <a:cs typeface="+mn-lt"/>
                <a:sym typeface="Canva Sans"/>
              </a:rPr>
              <a:t>multiclasse</a:t>
            </a:r>
            <a:r>
              <a:rPr lang="en-US" sz="2500" dirty="0">
                <a:solidFill>
                  <a:srgbClr val="000000"/>
                </a:solidFill>
                <a:latin typeface="Open Sans"/>
                <a:ea typeface="+mn-lt"/>
                <a:cs typeface="+mn-lt"/>
                <a:sym typeface="Canva Sans"/>
              </a:rPr>
              <a:t>, </a:t>
            </a:r>
            <a:r>
              <a:rPr lang="en-US" sz="2500" err="1">
                <a:solidFill>
                  <a:srgbClr val="000000"/>
                </a:solidFill>
                <a:latin typeface="Open Sans"/>
                <a:ea typeface="+mn-lt"/>
                <a:cs typeface="+mn-lt"/>
                <a:sym typeface="Canva Sans"/>
              </a:rPr>
              <a:t>onde</a:t>
            </a:r>
            <a:r>
              <a:rPr lang="en-US" sz="2500" dirty="0">
                <a:solidFill>
                  <a:srgbClr val="000000"/>
                </a:solidFill>
                <a:latin typeface="Open Sans"/>
                <a:ea typeface="+mn-lt"/>
                <a:cs typeface="+mn-lt"/>
                <a:sym typeface="Canva Sans"/>
              </a:rPr>
              <a:t> </a:t>
            </a:r>
            <a:r>
              <a:rPr lang="en-US" sz="2500" err="1">
                <a:solidFill>
                  <a:srgbClr val="000000"/>
                </a:solidFill>
                <a:latin typeface="Open Sans"/>
                <a:ea typeface="+mn-lt"/>
                <a:cs typeface="+mn-lt"/>
                <a:sym typeface="Canva Sans"/>
              </a:rPr>
              <a:t>cada</a:t>
            </a:r>
            <a:r>
              <a:rPr lang="en-US" sz="2500" dirty="0">
                <a:solidFill>
                  <a:srgbClr val="000000"/>
                </a:solidFill>
                <a:latin typeface="Open Sans"/>
                <a:ea typeface="+mn-lt"/>
                <a:cs typeface="+mn-lt"/>
                <a:sym typeface="Canva Sans"/>
              </a:rPr>
              <a:t> </a:t>
            </a:r>
            <a:r>
              <a:rPr lang="en-US" sz="2500" err="1">
                <a:solidFill>
                  <a:srgbClr val="000000"/>
                </a:solidFill>
                <a:latin typeface="Open Sans"/>
                <a:ea typeface="+mn-lt"/>
                <a:cs typeface="+mn-lt"/>
                <a:sym typeface="Canva Sans"/>
              </a:rPr>
              <a:t>exemplo</a:t>
            </a:r>
            <a:r>
              <a:rPr lang="en-US" sz="2500" dirty="0">
                <a:solidFill>
                  <a:srgbClr val="000000"/>
                </a:solidFill>
                <a:latin typeface="Open Sans"/>
                <a:ea typeface="+mn-lt"/>
                <a:cs typeface="+mn-lt"/>
                <a:sym typeface="Canva Sans"/>
              </a:rPr>
              <a:t> </a:t>
            </a:r>
            <a:r>
              <a:rPr lang="en-US" sz="2500" err="1">
                <a:solidFill>
                  <a:srgbClr val="000000"/>
                </a:solidFill>
                <a:latin typeface="Open Sans"/>
                <a:ea typeface="+mn-lt"/>
                <a:cs typeface="+mn-lt"/>
                <a:sym typeface="Canva Sans"/>
              </a:rPr>
              <a:t>pertence</a:t>
            </a:r>
            <a:r>
              <a:rPr lang="en-US" sz="2500" dirty="0">
                <a:solidFill>
                  <a:srgbClr val="000000"/>
                </a:solidFill>
                <a:latin typeface="Open Sans"/>
                <a:ea typeface="+mn-lt"/>
                <a:cs typeface="+mn-lt"/>
                <a:sym typeface="Canva Sans"/>
              </a:rPr>
              <a:t> a </a:t>
            </a:r>
            <a:r>
              <a:rPr lang="en-US" sz="2500" err="1">
                <a:solidFill>
                  <a:srgbClr val="000000"/>
                </a:solidFill>
                <a:latin typeface="Open Sans"/>
                <a:ea typeface="+mn-lt"/>
                <a:cs typeface="+mn-lt"/>
                <a:sym typeface="Canva Sans"/>
              </a:rPr>
              <a:t>uma</a:t>
            </a:r>
            <a:r>
              <a:rPr lang="en-US" sz="2500" dirty="0">
                <a:solidFill>
                  <a:srgbClr val="000000"/>
                </a:solidFill>
                <a:latin typeface="Open Sans"/>
                <a:ea typeface="+mn-lt"/>
                <a:cs typeface="+mn-lt"/>
                <a:sym typeface="Canva Sans"/>
              </a:rPr>
              <a:t>, e </a:t>
            </a:r>
            <a:r>
              <a:rPr lang="en-US" sz="2500" err="1">
                <a:solidFill>
                  <a:srgbClr val="000000"/>
                </a:solidFill>
                <a:latin typeface="Open Sans"/>
                <a:ea typeface="+mn-lt"/>
                <a:cs typeface="+mn-lt"/>
                <a:sym typeface="Canva Sans"/>
              </a:rPr>
              <a:t>apenas</a:t>
            </a:r>
            <a:r>
              <a:rPr lang="en-US" sz="2500" dirty="0">
                <a:solidFill>
                  <a:srgbClr val="000000"/>
                </a:solidFill>
                <a:latin typeface="Open Sans"/>
                <a:ea typeface="+mn-lt"/>
                <a:cs typeface="+mn-lt"/>
                <a:sym typeface="Canva Sans"/>
              </a:rPr>
              <a:t> </a:t>
            </a:r>
            <a:r>
              <a:rPr lang="en-US" sz="2500" err="1">
                <a:solidFill>
                  <a:srgbClr val="000000"/>
                </a:solidFill>
                <a:latin typeface="Open Sans"/>
                <a:ea typeface="+mn-lt"/>
                <a:cs typeface="+mn-lt"/>
                <a:sym typeface="Canva Sans"/>
              </a:rPr>
              <a:t>uma</a:t>
            </a:r>
            <a:r>
              <a:rPr lang="en-US" sz="2500" dirty="0">
                <a:solidFill>
                  <a:srgbClr val="000000"/>
                </a:solidFill>
                <a:latin typeface="Open Sans"/>
                <a:ea typeface="+mn-lt"/>
                <a:cs typeface="+mn-lt"/>
                <a:sym typeface="Canva Sans"/>
              </a:rPr>
              <a:t>, de </a:t>
            </a:r>
            <a:r>
              <a:rPr lang="en-US" sz="2500" err="1">
                <a:solidFill>
                  <a:srgbClr val="000000"/>
                </a:solidFill>
                <a:latin typeface="Open Sans"/>
                <a:ea typeface="+mn-lt"/>
                <a:cs typeface="+mn-lt"/>
                <a:sym typeface="Canva Sans"/>
              </a:rPr>
              <a:t>três</a:t>
            </a:r>
            <a:r>
              <a:rPr lang="en-US" sz="2500" dirty="0">
                <a:solidFill>
                  <a:srgbClr val="000000"/>
                </a:solidFill>
                <a:latin typeface="Open Sans"/>
                <a:ea typeface="+mn-lt"/>
                <a:cs typeface="+mn-lt"/>
                <a:sym typeface="Canva Sans"/>
              </a:rPr>
              <a:t> </a:t>
            </a:r>
            <a:r>
              <a:rPr lang="en-US" sz="2500" err="1">
                <a:solidFill>
                  <a:srgbClr val="000000"/>
                </a:solidFill>
                <a:latin typeface="Open Sans"/>
                <a:ea typeface="+mn-lt"/>
                <a:cs typeface="+mn-lt"/>
                <a:sym typeface="Canva Sans"/>
              </a:rPr>
              <a:t>ou</a:t>
            </a:r>
            <a:r>
              <a:rPr lang="en-US" sz="2500" dirty="0">
                <a:solidFill>
                  <a:srgbClr val="000000"/>
                </a:solidFill>
                <a:latin typeface="Open Sans"/>
                <a:ea typeface="+mn-lt"/>
                <a:cs typeface="+mn-lt"/>
                <a:sym typeface="Canva Sans"/>
              </a:rPr>
              <a:t> </a:t>
            </a:r>
            <a:r>
              <a:rPr lang="en-US" sz="2500" err="1">
                <a:solidFill>
                  <a:srgbClr val="000000"/>
                </a:solidFill>
                <a:latin typeface="Open Sans"/>
                <a:ea typeface="+mn-lt"/>
                <a:cs typeface="+mn-lt"/>
                <a:sym typeface="Canva Sans"/>
              </a:rPr>
              <a:t>mais</a:t>
            </a:r>
            <a:r>
              <a:rPr lang="en-US" sz="2500" dirty="0">
                <a:solidFill>
                  <a:srgbClr val="000000"/>
                </a:solidFill>
                <a:latin typeface="Open Sans"/>
                <a:ea typeface="+mn-lt"/>
                <a:cs typeface="+mn-lt"/>
                <a:sym typeface="Canva Sans"/>
              </a:rPr>
              <a:t> classes (ex: </a:t>
            </a:r>
            <a:r>
              <a:rPr lang="en-US" sz="2500" err="1">
                <a:solidFill>
                  <a:srgbClr val="000000"/>
                </a:solidFill>
                <a:latin typeface="Open Sans"/>
                <a:ea typeface="+mn-lt"/>
                <a:cs typeface="+mn-lt"/>
                <a:sym typeface="Canva Sans"/>
              </a:rPr>
              <a:t>classificar</a:t>
            </a:r>
            <a:r>
              <a:rPr lang="en-US" sz="2500" dirty="0">
                <a:solidFill>
                  <a:srgbClr val="000000"/>
                </a:solidFill>
                <a:latin typeface="Open Sans"/>
                <a:ea typeface="+mn-lt"/>
                <a:cs typeface="+mn-lt"/>
                <a:sym typeface="Canva Sans"/>
              </a:rPr>
              <a:t> </a:t>
            </a:r>
            <a:r>
              <a:rPr lang="en-US" sz="2500" err="1">
                <a:solidFill>
                  <a:srgbClr val="000000"/>
                </a:solidFill>
                <a:latin typeface="Open Sans"/>
                <a:ea typeface="+mn-lt"/>
                <a:cs typeface="+mn-lt"/>
                <a:sym typeface="Canva Sans"/>
              </a:rPr>
              <a:t>uma</a:t>
            </a:r>
            <a:r>
              <a:rPr lang="en-US" sz="2500" dirty="0">
                <a:solidFill>
                  <a:srgbClr val="000000"/>
                </a:solidFill>
                <a:latin typeface="Open Sans"/>
                <a:ea typeface="+mn-lt"/>
                <a:cs typeface="+mn-lt"/>
                <a:sym typeface="Canva Sans"/>
              </a:rPr>
              <a:t> </a:t>
            </a:r>
            <a:r>
              <a:rPr lang="en-US" sz="2500" err="1">
                <a:solidFill>
                  <a:srgbClr val="000000"/>
                </a:solidFill>
                <a:latin typeface="Open Sans"/>
                <a:ea typeface="+mn-lt"/>
                <a:cs typeface="+mn-lt"/>
                <a:sym typeface="Canva Sans"/>
              </a:rPr>
              <a:t>imagem</a:t>
            </a:r>
            <a:r>
              <a:rPr lang="en-US" sz="2500" dirty="0">
                <a:solidFill>
                  <a:srgbClr val="000000"/>
                </a:solidFill>
                <a:latin typeface="Open Sans"/>
                <a:ea typeface="+mn-lt"/>
                <a:cs typeface="+mn-lt"/>
                <a:sym typeface="Canva Sans"/>
              </a:rPr>
              <a:t> </a:t>
            </a:r>
            <a:r>
              <a:rPr lang="en-US" sz="2500" err="1">
                <a:solidFill>
                  <a:srgbClr val="000000"/>
                </a:solidFill>
                <a:latin typeface="Open Sans"/>
                <a:ea typeface="+mn-lt"/>
                <a:cs typeface="+mn-lt"/>
                <a:sym typeface="Canva Sans"/>
              </a:rPr>
              <a:t>como</a:t>
            </a:r>
            <a:r>
              <a:rPr lang="en-US" sz="2500" dirty="0">
                <a:solidFill>
                  <a:srgbClr val="000000"/>
                </a:solidFill>
                <a:latin typeface="Open Sans"/>
                <a:ea typeface="+mn-lt"/>
                <a:cs typeface="+mn-lt"/>
                <a:sym typeface="Canva Sans"/>
              </a:rPr>
              <a:t> '</a:t>
            </a:r>
            <a:r>
              <a:rPr lang="en-US" sz="2500" err="1">
                <a:solidFill>
                  <a:srgbClr val="000000"/>
                </a:solidFill>
                <a:latin typeface="Open Sans"/>
                <a:ea typeface="+mn-lt"/>
                <a:cs typeface="+mn-lt"/>
                <a:sym typeface="Canva Sans"/>
              </a:rPr>
              <a:t>cão</a:t>
            </a:r>
            <a:r>
              <a:rPr lang="en-US" sz="2500" dirty="0">
                <a:solidFill>
                  <a:srgbClr val="000000"/>
                </a:solidFill>
                <a:latin typeface="Open Sans"/>
                <a:ea typeface="+mn-lt"/>
                <a:cs typeface="+mn-lt"/>
                <a:sym typeface="Canva Sans"/>
              </a:rPr>
              <a:t>', 'gato' </a:t>
            </a:r>
            <a:r>
              <a:rPr lang="en-US" sz="2500" err="1">
                <a:solidFill>
                  <a:srgbClr val="000000"/>
                </a:solidFill>
                <a:latin typeface="Open Sans"/>
                <a:ea typeface="+mn-lt"/>
                <a:cs typeface="+mn-lt"/>
                <a:sym typeface="Canva Sans"/>
              </a:rPr>
              <a:t>ou</a:t>
            </a:r>
            <a:r>
              <a:rPr lang="en-US" sz="2500" dirty="0">
                <a:solidFill>
                  <a:srgbClr val="000000"/>
                </a:solidFill>
                <a:latin typeface="Open Sans"/>
                <a:ea typeface="+mn-lt"/>
                <a:cs typeface="+mn-lt"/>
                <a:sym typeface="Canva Sans"/>
              </a:rPr>
              <a:t> '</a:t>
            </a:r>
            <a:r>
              <a:rPr lang="en-US" sz="2500" err="1">
                <a:solidFill>
                  <a:srgbClr val="000000"/>
                </a:solidFill>
                <a:latin typeface="Open Sans"/>
                <a:ea typeface="+mn-lt"/>
                <a:cs typeface="+mn-lt"/>
                <a:sym typeface="Canva Sans"/>
              </a:rPr>
              <a:t>pássaro</a:t>
            </a:r>
            <a:r>
              <a:rPr lang="en-US" sz="2500" dirty="0">
                <a:solidFill>
                  <a:srgbClr val="000000"/>
                </a:solidFill>
                <a:latin typeface="Open Sans"/>
                <a:ea typeface="+mn-lt"/>
                <a:cs typeface="+mn-lt"/>
                <a:sym typeface="Canva Sans"/>
              </a:rPr>
              <a:t>').</a:t>
            </a:r>
            <a:endParaRPr lang="en-US" sz="2500" dirty="0">
              <a:latin typeface="Open Sans"/>
              <a:ea typeface="+mn-lt"/>
              <a:cs typeface="+mn-lt"/>
            </a:endParaRPr>
          </a:p>
          <a:p>
            <a:pPr algn="just">
              <a:lnSpc>
                <a:spcPts val="3499"/>
              </a:lnSpc>
              <a:spcBef>
                <a:spcPct val="0"/>
              </a:spcBef>
            </a:pPr>
            <a:endParaRPr lang="en-US" sz="250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ctr">
              <a:lnSpc>
                <a:spcPts val="3499"/>
              </a:lnSpc>
              <a:spcBef>
                <a:spcPct val="0"/>
              </a:spcBef>
            </a:pPr>
            <a:endParaRPr lang="en-US" sz="250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16" name="CaixaDeTexto 16">
            <a:extLst>
              <a:ext uri="{FF2B5EF4-FFF2-40B4-BE49-F238E27FC236}">
                <a16:creationId xmlns:a16="http://schemas.microsoft.com/office/drawing/2014/main" id="{2EC6F369-56EE-872D-3BCF-B08B3D3E3FA3}"/>
              </a:ext>
            </a:extLst>
          </p:cNvPr>
          <p:cNvSpPr txBox="1"/>
          <p:nvPr/>
        </p:nvSpPr>
        <p:spPr>
          <a:xfrm>
            <a:off x="688808" y="2298032"/>
            <a:ext cx="9150013" cy="47705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/>
              <a:buChar char="•"/>
            </a:pPr>
            <a:r>
              <a:rPr lang="en-US" sz="2500" b="1" dirty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Entropia Cruzada </a:t>
            </a:r>
            <a:r>
              <a:rPr lang="en-US" sz="2500" b="1" dirty="0" err="1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Categórica</a:t>
            </a:r>
            <a:r>
              <a:rPr lang="en-US" sz="2500" b="1" dirty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 (Para </a:t>
            </a:r>
            <a:r>
              <a:rPr lang="en-US" sz="2500" b="1" dirty="0" err="1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Múltiplas</a:t>
            </a:r>
            <a:r>
              <a:rPr lang="en-US" sz="2500" b="1" dirty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 Classes)</a:t>
            </a:r>
            <a:endParaRPr lang="pt-BR" sz="2500" b="1" dirty="0">
              <a:solidFill>
                <a:srgbClr val="000000"/>
              </a:solidFill>
              <a:latin typeface="Open Sans"/>
              <a:ea typeface="Open Sans"/>
              <a:cs typeface="Open Sans"/>
            </a:endParaRPr>
          </a:p>
        </p:txBody>
      </p:sp>
      <p:pic>
        <p:nvPicPr>
          <p:cNvPr id="17" name="Imagem 16" descr="Uma imagem contendo objeto, relógio&#10;&#10;O conteúdo gerado por IA pode estar incorreto.">
            <a:extLst>
              <a:ext uri="{FF2B5EF4-FFF2-40B4-BE49-F238E27FC236}">
                <a16:creationId xmlns:a16="http://schemas.microsoft.com/office/drawing/2014/main" id="{041EBE69-917F-C44A-DEB8-1AFEC796EE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8796" y="5896514"/>
            <a:ext cx="3667125" cy="952500"/>
          </a:xfrm>
          <a:prstGeom prst="rect">
            <a:avLst/>
          </a:prstGeom>
        </p:spPr>
      </p:pic>
      <p:sp>
        <p:nvSpPr>
          <p:cNvPr id="18" name="CaixaDeTexto 17">
            <a:extLst>
              <a:ext uri="{FF2B5EF4-FFF2-40B4-BE49-F238E27FC236}">
                <a16:creationId xmlns:a16="http://schemas.microsoft.com/office/drawing/2014/main" id="{6906F1BD-5251-DCB2-6F7B-A3F5C7F63592}"/>
              </a:ext>
            </a:extLst>
          </p:cNvPr>
          <p:cNvSpPr txBox="1"/>
          <p:nvPr/>
        </p:nvSpPr>
        <p:spPr>
          <a:xfrm>
            <a:off x="9140992" y="4975058"/>
            <a:ext cx="7796463" cy="4708981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Font typeface=""/>
              <a:buChar char="•"/>
            </a:pPr>
            <a:r>
              <a:rPr lang="en-US" sz="2000" dirty="0">
                <a:latin typeface="Open Sans"/>
                <a:ea typeface="Open Sans"/>
                <a:cs typeface="Open Sans"/>
              </a:rPr>
              <a:t>J: O Custo ou Perda (Loss) total. Nosso objetivo é minimizar esse valor.</a:t>
            </a:r>
            <a:endParaRPr lang="pt-BR" sz="2000">
              <a:latin typeface="Open Sans"/>
              <a:ea typeface="Open Sans"/>
              <a:cs typeface="Open Sans"/>
            </a:endParaRPr>
          </a:p>
          <a:p>
            <a:pPr marL="228600" indent="-228600">
              <a:buFont typeface=""/>
              <a:buChar char="•"/>
            </a:pPr>
            <a:r>
              <a:rPr lang="en-US" sz="2000" dirty="0">
                <a:latin typeface="Open Sans"/>
                <a:ea typeface="Open Sans"/>
                <a:cs typeface="Open Sans"/>
              </a:rPr>
              <a:t>M: O </a:t>
            </a:r>
            <a:r>
              <a:rPr lang="en-US" sz="2000" dirty="0" err="1">
                <a:latin typeface="Open Sans"/>
                <a:ea typeface="Open Sans"/>
                <a:cs typeface="Open Sans"/>
              </a:rPr>
              <a:t>número</a:t>
            </a:r>
            <a:r>
              <a:rPr lang="en-US" sz="2000" dirty="0">
                <a:latin typeface="Open Sans"/>
                <a:ea typeface="Open Sans"/>
                <a:cs typeface="Open Sans"/>
              </a:rPr>
              <a:t> total de </a:t>
            </a:r>
            <a:r>
              <a:rPr lang="en-US" sz="2000" dirty="0" err="1">
                <a:latin typeface="Open Sans"/>
                <a:ea typeface="Open Sans"/>
                <a:cs typeface="Open Sans"/>
              </a:rPr>
              <a:t>exemplos</a:t>
            </a:r>
            <a:r>
              <a:rPr lang="en-US" sz="2000" dirty="0">
                <a:latin typeface="Open Sans"/>
                <a:ea typeface="Open Sans"/>
                <a:cs typeface="Open Sans"/>
              </a:rPr>
              <a:t> no </a:t>
            </a:r>
            <a:r>
              <a:rPr lang="en-US" sz="2000" dirty="0" err="1">
                <a:latin typeface="Open Sans"/>
                <a:ea typeface="Open Sans"/>
                <a:cs typeface="Open Sans"/>
              </a:rPr>
              <a:t>seu</a:t>
            </a:r>
            <a:r>
              <a:rPr lang="en-US" sz="2000" dirty="0">
                <a:latin typeface="Open Sans"/>
                <a:ea typeface="Open Sans"/>
                <a:cs typeface="Open Sans"/>
              </a:rPr>
              <a:t> </a:t>
            </a:r>
            <a:r>
              <a:rPr lang="en-US" sz="2000" dirty="0" err="1">
                <a:latin typeface="Open Sans"/>
                <a:ea typeface="Open Sans"/>
                <a:cs typeface="Open Sans"/>
              </a:rPr>
              <a:t>lote</a:t>
            </a:r>
            <a:r>
              <a:rPr lang="en-US" sz="2000" dirty="0">
                <a:latin typeface="Open Sans"/>
                <a:ea typeface="Open Sans"/>
                <a:cs typeface="Open Sans"/>
              </a:rPr>
              <a:t> (batch) </a:t>
            </a:r>
            <a:r>
              <a:rPr lang="en-US" sz="2000" dirty="0" err="1">
                <a:latin typeface="Open Sans"/>
                <a:ea typeface="Open Sans"/>
                <a:cs typeface="Open Sans"/>
              </a:rPr>
              <a:t>ou</a:t>
            </a:r>
            <a:r>
              <a:rPr lang="en-US" sz="2000" dirty="0">
                <a:latin typeface="Open Sans"/>
                <a:ea typeface="Open Sans"/>
                <a:cs typeface="Open Sans"/>
              </a:rPr>
              <a:t> dataset.</a:t>
            </a:r>
          </a:p>
          <a:p>
            <a:pPr marL="228600" indent="-228600">
              <a:buFont typeface=""/>
              <a:buChar char="•"/>
            </a:pPr>
            <a:r>
              <a:rPr lang="en-US" sz="2000" dirty="0">
                <a:latin typeface="Open Sans"/>
                <a:ea typeface="Open Sans"/>
                <a:cs typeface="Open Sans"/>
              </a:rPr>
              <a:t>n: O </a:t>
            </a:r>
            <a:r>
              <a:rPr lang="en-US" sz="2000" dirty="0" err="1">
                <a:latin typeface="Open Sans"/>
                <a:ea typeface="Open Sans"/>
                <a:cs typeface="Open Sans"/>
              </a:rPr>
              <a:t>número</a:t>
            </a:r>
            <a:r>
              <a:rPr lang="en-US" sz="2000" dirty="0">
                <a:latin typeface="Open Sans"/>
                <a:ea typeface="Open Sans"/>
                <a:cs typeface="Open Sans"/>
              </a:rPr>
              <a:t> total de classes </a:t>
            </a:r>
            <a:r>
              <a:rPr lang="en-US" sz="2000" dirty="0" err="1">
                <a:latin typeface="Open Sans"/>
                <a:ea typeface="Open Sans"/>
                <a:cs typeface="Open Sans"/>
              </a:rPr>
              <a:t>possíveis</a:t>
            </a:r>
            <a:r>
              <a:rPr lang="en-US" sz="2000" dirty="0">
                <a:latin typeface="Open Sans"/>
                <a:ea typeface="Open Sans"/>
                <a:cs typeface="Open Sans"/>
              </a:rPr>
              <a:t>.</a:t>
            </a:r>
          </a:p>
          <a:p>
            <a:pPr marL="228600" indent="-228600">
              <a:buFont typeface=""/>
              <a:buChar char="•"/>
            </a:pPr>
            <a:r>
              <a:rPr lang="en-US" sz="2000" err="1">
                <a:latin typeface="Open Sans"/>
                <a:ea typeface="Open Sans"/>
                <a:cs typeface="Open Sans"/>
              </a:rPr>
              <a:t>yij</a:t>
            </a:r>
            <a:r>
              <a:rPr lang="en-US" sz="2000" dirty="0">
                <a:latin typeface="Open Sans"/>
                <a:ea typeface="Open Sans"/>
                <a:cs typeface="Open Sans"/>
              </a:rPr>
              <a:t>​: A </a:t>
            </a:r>
            <a:r>
              <a:rPr lang="en-US" sz="2000" err="1">
                <a:latin typeface="Open Sans"/>
                <a:ea typeface="Open Sans"/>
                <a:cs typeface="Open Sans"/>
              </a:rPr>
              <a:t>resposta</a:t>
            </a:r>
            <a:r>
              <a:rPr lang="en-US" sz="2000" dirty="0">
                <a:latin typeface="Open Sans"/>
                <a:ea typeface="Open Sans"/>
                <a:cs typeface="Open Sans"/>
              </a:rPr>
              <a:t> </a:t>
            </a:r>
            <a:r>
              <a:rPr lang="en-US" sz="2000" err="1">
                <a:latin typeface="Open Sans"/>
                <a:ea typeface="Open Sans"/>
                <a:cs typeface="Open Sans"/>
              </a:rPr>
              <a:t>correta</a:t>
            </a:r>
            <a:r>
              <a:rPr lang="en-US" sz="2000" dirty="0">
                <a:latin typeface="Open Sans"/>
                <a:ea typeface="Open Sans"/>
                <a:cs typeface="Open Sans"/>
              </a:rPr>
              <a:t> (ground truth). É um valor </a:t>
            </a:r>
            <a:r>
              <a:rPr lang="en-US" sz="2000" err="1">
                <a:latin typeface="Open Sans"/>
                <a:ea typeface="Open Sans"/>
                <a:cs typeface="Open Sans"/>
              </a:rPr>
              <a:t>binário</a:t>
            </a:r>
            <a:r>
              <a:rPr lang="en-US" sz="2000" dirty="0">
                <a:latin typeface="Open Sans"/>
                <a:ea typeface="Open Sans"/>
                <a:cs typeface="Open Sans"/>
              </a:rPr>
              <a:t>:</a:t>
            </a:r>
          </a:p>
          <a:p>
            <a:pPr marL="228600" lvl="1" indent="-228600">
              <a:buFont typeface=""/>
              <a:buChar char="•"/>
            </a:pPr>
            <a:r>
              <a:rPr lang="en-US" sz="2000" dirty="0">
                <a:latin typeface="Open Sans"/>
                <a:ea typeface="Open Sans"/>
                <a:cs typeface="Open Sans"/>
              </a:rPr>
              <a:t>1 se o </a:t>
            </a:r>
            <a:r>
              <a:rPr lang="en-US" sz="2000" err="1">
                <a:latin typeface="Open Sans"/>
                <a:ea typeface="Open Sans"/>
                <a:cs typeface="Open Sans"/>
              </a:rPr>
              <a:t>exemplo</a:t>
            </a:r>
            <a:r>
              <a:rPr lang="en-US" sz="2000" dirty="0">
                <a:latin typeface="Open Sans"/>
                <a:ea typeface="Open Sans"/>
                <a:cs typeface="Open Sans"/>
              </a:rPr>
              <a:t> j </a:t>
            </a:r>
            <a:r>
              <a:rPr lang="en-US" sz="2000" err="1">
                <a:latin typeface="Open Sans"/>
                <a:ea typeface="Open Sans"/>
                <a:cs typeface="Open Sans"/>
              </a:rPr>
              <a:t>pertence</a:t>
            </a:r>
            <a:r>
              <a:rPr lang="en-US" sz="2000" dirty="0">
                <a:latin typeface="Open Sans"/>
                <a:ea typeface="Open Sans"/>
                <a:cs typeface="Open Sans"/>
              </a:rPr>
              <a:t> à </a:t>
            </a:r>
            <a:r>
              <a:rPr lang="en-US" sz="2000" err="1">
                <a:latin typeface="Open Sans"/>
                <a:ea typeface="Open Sans"/>
                <a:cs typeface="Open Sans"/>
              </a:rPr>
              <a:t>classe</a:t>
            </a:r>
            <a:r>
              <a:rPr lang="en-US" sz="2000" dirty="0">
                <a:latin typeface="Open Sans"/>
                <a:ea typeface="Open Sans"/>
                <a:cs typeface="Open Sans"/>
              </a:rPr>
              <a:t> </a:t>
            </a:r>
            <a:r>
              <a:rPr lang="en-US" sz="2000" err="1">
                <a:latin typeface="Open Sans"/>
                <a:ea typeface="Open Sans"/>
                <a:cs typeface="Open Sans"/>
              </a:rPr>
              <a:t>i</a:t>
            </a:r>
            <a:r>
              <a:rPr lang="en-US" sz="2000" dirty="0">
                <a:latin typeface="Open Sans"/>
                <a:ea typeface="Open Sans"/>
                <a:cs typeface="Open Sans"/>
              </a:rPr>
              <a:t>.</a:t>
            </a:r>
          </a:p>
          <a:p>
            <a:pPr marL="228600" lvl="1" indent="-228600">
              <a:buFont typeface=""/>
              <a:buChar char="•"/>
            </a:pPr>
            <a:r>
              <a:rPr lang="en-US" sz="2000" dirty="0">
                <a:latin typeface="Open Sans"/>
                <a:ea typeface="Open Sans"/>
                <a:cs typeface="Open Sans"/>
              </a:rPr>
              <a:t>0 se o </a:t>
            </a:r>
            <a:r>
              <a:rPr lang="en-US" sz="2000" err="1">
                <a:latin typeface="Open Sans"/>
                <a:ea typeface="Open Sans"/>
                <a:cs typeface="Open Sans"/>
              </a:rPr>
              <a:t>exemplo</a:t>
            </a:r>
            <a:r>
              <a:rPr lang="en-US" sz="2000" dirty="0">
                <a:latin typeface="Open Sans"/>
                <a:ea typeface="Open Sans"/>
                <a:cs typeface="Open Sans"/>
              </a:rPr>
              <a:t> j </a:t>
            </a:r>
            <a:r>
              <a:rPr lang="en-US" sz="2000" err="1">
                <a:latin typeface="Open Sans"/>
                <a:ea typeface="Open Sans"/>
                <a:cs typeface="Open Sans"/>
              </a:rPr>
              <a:t>não</a:t>
            </a:r>
            <a:r>
              <a:rPr lang="en-US" sz="2000" dirty="0">
                <a:latin typeface="Open Sans"/>
                <a:ea typeface="Open Sans"/>
                <a:cs typeface="Open Sans"/>
              </a:rPr>
              <a:t> </a:t>
            </a:r>
            <a:r>
              <a:rPr lang="en-US" sz="2000" err="1">
                <a:latin typeface="Open Sans"/>
                <a:ea typeface="Open Sans"/>
                <a:cs typeface="Open Sans"/>
              </a:rPr>
              <a:t>pertence</a:t>
            </a:r>
            <a:r>
              <a:rPr lang="en-US" sz="2000" dirty="0">
                <a:latin typeface="Open Sans"/>
                <a:ea typeface="Open Sans"/>
                <a:cs typeface="Open Sans"/>
              </a:rPr>
              <a:t> à </a:t>
            </a:r>
            <a:r>
              <a:rPr lang="en-US" sz="2000" err="1">
                <a:latin typeface="Open Sans"/>
                <a:ea typeface="Open Sans"/>
                <a:cs typeface="Open Sans"/>
              </a:rPr>
              <a:t>classe</a:t>
            </a:r>
            <a:r>
              <a:rPr lang="en-US" sz="2000" dirty="0">
                <a:latin typeface="Open Sans"/>
                <a:ea typeface="Open Sans"/>
                <a:cs typeface="Open Sans"/>
              </a:rPr>
              <a:t> </a:t>
            </a:r>
            <a:r>
              <a:rPr lang="en-US" sz="2000" err="1">
                <a:latin typeface="Open Sans"/>
                <a:ea typeface="Open Sans"/>
                <a:cs typeface="Open Sans"/>
              </a:rPr>
              <a:t>i</a:t>
            </a:r>
            <a:r>
              <a:rPr lang="en-US" sz="2000" dirty="0">
                <a:latin typeface="Open Sans"/>
                <a:ea typeface="Open Sans"/>
                <a:cs typeface="Open Sans"/>
              </a:rPr>
              <a:t>. (</a:t>
            </a:r>
            <a:r>
              <a:rPr lang="en-US" sz="2000" err="1">
                <a:latin typeface="Open Sans"/>
                <a:ea typeface="Open Sans"/>
                <a:cs typeface="Open Sans"/>
              </a:rPr>
              <a:t>Normalmente</a:t>
            </a:r>
            <a:r>
              <a:rPr lang="en-US" sz="2000" dirty="0">
                <a:latin typeface="Open Sans"/>
                <a:ea typeface="Open Sans"/>
                <a:cs typeface="Open Sans"/>
              </a:rPr>
              <a:t>, o </a:t>
            </a:r>
            <a:r>
              <a:rPr lang="en-US" sz="2000" err="1">
                <a:latin typeface="Open Sans"/>
                <a:ea typeface="Open Sans"/>
                <a:cs typeface="Open Sans"/>
              </a:rPr>
              <a:t>vetor</a:t>
            </a:r>
            <a:r>
              <a:rPr lang="en-US" sz="2000" dirty="0">
                <a:latin typeface="Open Sans"/>
                <a:ea typeface="Open Sans"/>
                <a:cs typeface="Open Sans"/>
              </a:rPr>
              <a:t> y para um </a:t>
            </a:r>
            <a:r>
              <a:rPr lang="en-US" sz="2000" err="1">
                <a:latin typeface="Open Sans"/>
                <a:ea typeface="Open Sans"/>
                <a:cs typeface="Open Sans"/>
              </a:rPr>
              <a:t>exemplo</a:t>
            </a:r>
            <a:r>
              <a:rPr lang="en-US" sz="2000" dirty="0">
                <a:latin typeface="Open Sans"/>
                <a:ea typeface="Open Sans"/>
                <a:cs typeface="Open Sans"/>
              </a:rPr>
              <a:t> é no </a:t>
            </a:r>
            <a:r>
              <a:rPr lang="en-US" sz="2000" err="1">
                <a:latin typeface="Open Sans"/>
                <a:ea typeface="Open Sans"/>
                <a:cs typeface="Open Sans"/>
              </a:rPr>
              <a:t>formato</a:t>
            </a:r>
            <a:r>
              <a:rPr lang="en-US" sz="2000" dirty="0">
                <a:latin typeface="Open Sans"/>
                <a:ea typeface="Open Sans"/>
                <a:cs typeface="Open Sans"/>
              </a:rPr>
              <a:t> one-hot, ex: [0, 1, 0] para a </a:t>
            </a:r>
            <a:r>
              <a:rPr lang="en-US" sz="2000" err="1">
                <a:latin typeface="Open Sans"/>
                <a:ea typeface="Open Sans"/>
                <a:cs typeface="Open Sans"/>
              </a:rPr>
              <a:t>classe</a:t>
            </a:r>
            <a:r>
              <a:rPr lang="en-US" sz="2000" dirty="0">
                <a:latin typeface="Open Sans"/>
                <a:ea typeface="Open Sans"/>
                <a:cs typeface="Open Sans"/>
              </a:rPr>
              <a:t> 2 de 3 classes).</a:t>
            </a:r>
          </a:p>
          <a:p>
            <a:pPr marL="228600" indent="-228600">
              <a:buFont typeface=""/>
              <a:buChar char="•"/>
            </a:pPr>
            <a:r>
              <a:rPr lang="en-US" sz="2000" dirty="0">
                <a:latin typeface="Open Sans"/>
                <a:ea typeface="Open Sans"/>
                <a:cs typeface="Open Sans"/>
              </a:rPr>
              <a:t>y^​</a:t>
            </a:r>
            <a:r>
              <a:rPr lang="en-US" sz="2000" dirty="0" err="1">
                <a:latin typeface="Open Sans"/>
                <a:ea typeface="Open Sans"/>
                <a:cs typeface="Open Sans"/>
              </a:rPr>
              <a:t>ij</a:t>
            </a:r>
            <a:r>
              <a:rPr lang="en-US" sz="2000" dirty="0">
                <a:latin typeface="Open Sans"/>
                <a:ea typeface="Open Sans"/>
                <a:cs typeface="Open Sans"/>
              </a:rPr>
              <a:t>​: A </a:t>
            </a:r>
            <a:r>
              <a:rPr lang="en-US" sz="2000" dirty="0" err="1">
                <a:latin typeface="Open Sans"/>
                <a:ea typeface="Open Sans"/>
                <a:cs typeface="Open Sans"/>
              </a:rPr>
              <a:t>probabilidade</a:t>
            </a:r>
            <a:r>
              <a:rPr lang="en-US" sz="2000" dirty="0">
                <a:latin typeface="Open Sans"/>
                <a:ea typeface="Open Sans"/>
                <a:cs typeface="Open Sans"/>
              </a:rPr>
              <a:t> </a:t>
            </a:r>
            <a:r>
              <a:rPr lang="en-US" sz="2000" dirty="0" err="1">
                <a:latin typeface="Open Sans"/>
                <a:ea typeface="Open Sans"/>
                <a:cs typeface="Open Sans"/>
              </a:rPr>
              <a:t>prevista</a:t>
            </a:r>
            <a:r>
              <a:rPr lang="en-US" sz="2000" dirty="0">
                <a:latin typeface="Open Sans"/>
                <a:ea typeface="Open Sans"/>
                <a:cs typeface="Open Sans"/>
              </a:rPr>
              <a:t> </a:t>
            </a:r>
            <a:r>
              <a:rPr lang="en-US" sz="2000" dirty="0" err="1">
                <a:latin typeface="Open Sans"/>
                <a:ea typeface="Open Sans"/>
                <a:cs typeface="Open Sans"/>
              </a:rPr>
              <a:t>pelo</a:t>
            </a:r>
            <a:r>
              <a:rPr lang="en-US" sz="2000" dirty="0">
                <a:latin typeface="Open Sans"/>
                <a:ea typeface="Open Sans"/>
                <a:cs typeface="Open Sans"/>
              </a:rPr>
              <a:t> </a:t>
            </a:r>
            <a:r>
              <a:rPr lang="en-US" sz="2000" dirty="0" err="1">
                <a:latin typeface="Open Sans"/>
                <a:ea typeface="Open Sans"/>
                <a:cs typeface="Open Sans"/>
              </a:rPr>
              <a:t>modelo</a:t>
            </a:r>
            <a:r>
              <a:rPr lang="en-US" sz="2000" dirty="0">
                <a:latin typeface="Open Sans"/>
                <a:ea typeface="Open Sans"/>
                <a:cs typeface="Open Sans"/>
              </a:rPr>
              <a:t> de que </a:t>
            </a:r>
            <a:r>
              <a:rPr lang="en-US" sz="2000" dirty="0" err="1">
                <a:latin typeface="Open Sans"/>
                <a:ea typeface="Open Sans"/>
                <a:cs typeface="Open Sans"/>
              </a:rPr>
              <a:t>o</a:t>
            </a:r>
            <a:r>
              <a:rPr lang="en-US" sz="2000" dirty="0">
                <a:latin typeface="Open Sans"/>
                <a:ea typeface="Open Sans"/>
                <a:cs typeface="Open Sans"/>
              </a:rPr>
              <a:t> </a:t>
            </a:r>
            <a:r>
              <a:rPr lang="en-US" sz="2000" dirty="0" err="1">
                <a:latin typeface="Open Sans"/>
                <a:ea typeface="Open Sans"/>
                <a:cs typeface="Open Sans"/>
              </a:rPr>
              <a:t>exemplo</a:t>
            </a:r>
            <a:r>
              <a:rPr lang="en-US" sz="2000" dirty="0">
                <a:latin typeface="Open Sans"/>
                <a:ea typeface="Open Sans"/>
                <a:cs typeface="Open Sans"/>
              </a:rPr>
              <a:t> j </a:t>
            </a:r>
            <a:r>
              <a:rPr lang="en-US" sz="2000" dirty="0" err="1">
                <a:latin typeface="Open Sans"/>
                <a:ea typeface="Open Sans"/>
                <a:cs typeface="Open Sans"/>
              </a:rPr>
              <a:t>pertença</a:t>
            </a:r>
            <a:r>
              <a:rPr lang="en-US" sz="2000" dirty="0">
                <a:latin typeface="Open Sans"/>
                <a:ea typeface="Open Sans"/>
                <a:cs typeface="Open Sans"/>
              </a:rPr>
              <a:t> à </a:t>
            </a:r>
            <a:r>
              <a:rPr lang="en-US" sz="2000" dirty="0" err="1">
                <a:latin typeface="Open Sans"/>
                <a:ea typeface="Open Sans"/>
                <a:cs typeface="Open Sans"/>
              </a:rPr>
              <a:t>classe</a:t>
            </a:r>
            <a:r>
              <a:rPr lang="en-US" sz="2000" dirty="0">
                <a:latin typeface="Open Sans"/>
                <a:ea typeface="Open Sans"/>
                <a:cs typeface="Open Sans"/>
              </a:rPr>
              <a:t> </a:t>
            </a:r>
            <a:r>
              <a:rPr lang="en-US" sz="2000" dirty="0" err="1">
                <a:latin typeface="Open Sans"/>
                <a:ea typeface="Open Sans"/>
                <a:cs typeface="Open Sans"/>
              </a:rPr>
              <a:t>i</a:t>
            </a:r>
            <a:r>
              <a:rPr lang="en-US" sz="2000" dirty="0">
                <a:latin typeface="Open Sans"/>
                <a:ea typeface="Open Sans"/>
                <a:cs typeface="Open Sans"/>
              </a:rPr>
              <a:t>.</a:t>
            </a:r>
          </a:p>
          <a:p>
            <a:pPr marL="228600" lvl="1" indent="-228600">
              <a:buFont typeface=""/>
              <a:buChar char="•"/>
            </a:pPr>
            <a:r>
              <a:rPr lang="en-US" sz="2000" dirty="0" err="1">
                <a:latin typeface="Open Sans"/>
                <a:ea typeface="Open Sans"/>
                <a:cs typeface="Open Sans"/>
              </a:rPr>
              <a:t>Importante</a:t>
            </a:r>
            <a:r>
              <a:rPr lang="en-US" sz="2000" dirty="0">
                <a:latin typeface="Open Sans"/>
                <a:ea typeface="Open Sans"/>
                <a:cs typeface="Open Sans"/>
              </a:rPr>
              <a:t>: Este valor é a </a:t>
            </a:r>
            <a:r>
              <a:rPr lang="en-US" sz="2000" dirty="0" err="1">
                <a:latin typeface="Open Sans"/>
                <a:ea typeface="Open Sans"/>
                <a:cs typeface="Open Sans"/>
              </a:rPr>
              <a:t>saída</a:t>
            </a:r>
            <a:r>
              <a:rPr lang="en-US" sz="2000" dirty="0">
                <a:latin typeface="Open Sans"/>
                <a:ea typeface="Open Sans"/>
                <a:cs typeface="Open Sans"/>
              </a:rPr>
              <a:t> da </a:t>
            </a:r>
            <a:r>
              <a:rPr lang="en-US" sz="2000" dirty="0" err="1">
                <a:latin typeface="Open Sans"/>
                <a:ea typeface="Open Sans"/>
                <a:cs typeface="Open Sans"/>
              </a:rPr>
              <a:t>função</a:t>
            </a:r>
            <a:r>
              <a:rPr lang="en-US" sz="2000" dirty="0">
                <a:latin typeface="Open Sans"/>
                <a:ea typeface="Open Sans"/>
                <a:cs typeface="Open Sans"/>
              </a:rPr>
              <a:t> de </a:t>
            </a:r>
            <a:r>
              <a:rPr lang="en-US" sz="2000" dirty="0" err="1">
                <a:latin typeface="Open Sans"/>
                <a:ea typeface="Open Sans"/>
                <a:cs typeface="Open Sans"/>
              </a:rPr>
              <a:t>ativação</a:t>
            </a:r>
            <a:r>
              <a:rPr lang="en-US" sz="2000" dirty="0">
                <a:latin typeface="Open Sans"/>
                <a:ea typeface="Open Sans"/>
                <a:cs typeface="Open Sans"/>
              </a:rPr>
              <a:t> </a:t>
            </a:r>
            <a:r>
              <a:rPr lang="en-US" sz="2000" dirty="0" err="1">
                <a:latin typeface="Open Sans"/>
                <a:ea typeface="Open Sans"/>
                <a:cs typeface="Open Sans"/>
              </a:rPr>
              <a:t>Softmax</a:t>
            </a:r>
            <a:r>
              <a:rPr lang="en-US" sz="2000" dirty="0">
                <a:latin typeface="Open Sans"/>
                <a:ea typeface="Open Sans"/>
                <a:cs typeface="Open Sans"/>
              </a:rPr>
              <a:t>, que </a:t>
            </a:r>
            <a:r>
              <a:rPr lang="en-US" sz="2000" dirty="0" err="1">
                <a:latin typeface="Open Sans"/>
                <a:ea typeface="Open Sans"/>
                <a:cs typeface="Open Sans"/>
              </a:rPr>
              <a:t>garante</a:t>
            </a:r>
            <a:r>
              <a:rPr lang="en-US" sz="2000" dirty="0">
                <a:latin typeface="Open Sans"/>
                <a:ea typeface="Open Sans"/>
                <a:cs typeface="Open Sans"/>
              </a:rPr>
              <a:t> que a soma de </a:t>
            </a:r>
            <a:r>
              <a:rPr lang="en-US" sz="2000" dirty="0" err="1">
                <a:latin typeface="Open Sans"/>
                <a:ea typeface="Open Sans"/>
                <a:cs typeface="Open Sans"/>
              </a:rPr>
              <a:t>todas</a:t>
            </a:r>
            <a:r>
              <a:rPr lang="en-US" sz="2000" dirty="0">
                <a:latin typeface="Open Sans"/>
                <a:ea typeface="Open Sans"/>
                <a:cs typeface="Open Sans"/>
              </a:rPr>
              <a:t> as </a:t>
            </a:r>
            <a:r>
              <a:rPr lang="en-US" sz="2000" dirty="0" err="1">
                <a:latin typeface="Open Sans"/>
                <a:ea typeface="Open Sans"/>
                <a:cs typeface="Open Sans"/>
              </a:rPr>
              <a:t>probabilidades</a:t>
            </a:r>
            <a:r>
              <a:rPr lang="en-US" sz="2000" dirty="0">
                <a:latin typeface="Open Sans"/>
                <a:ea typeface="Open Sans"/>
                <a:cs typeface="Open Sans"/>
              </a:rPr>
              <a:t> para um </a:t>
            </a:r>
            <a:r>
              <a:rPr lang="en-US" sz="2000" dirty="0" err="1">
                <a:latin typeface="Open Sans"/>
                <a:ea typeface="Open Sans"/>
                <a:cs typeface="Open Sans"/>
              </a:rPr>
              <a:t>exemplo</a:t>
            </a:r>
            <a:r>
              <a:rPr lang="en-US" sz="2000" dirty="0">
                <a:latin typeface="Open Sans"/>
                <a:ea typeface="Open Sans"/>
                <a:cs typeface="Open Sans"/>
              </a:rPr>
              <a:t> </a:t>
            </a:r>
            <a:r>
              <a:rPr lang="en-US" sz="2000" dirty="0" err="1">
                <a:latin typeface="Open Sans"/>
                <a:ea typeface="Open Sans"/>
                <a:cs typeface="Open Sans"/>
              </a:rPr>
              <a:t>seja</a:t>
            </a:r>
            <a:r>
              <a:rPr lang="en-US" sz="2000" dirty="0">
                <a:latin typeface="Open Sans"/>
                <a:ea typeface="Open Sans"/>
                <a:cs typeface="Open Sans"/>
              </a:rPr>
              <a:t> </a:t>
            </a:r>
            <a:r>
              <a:rPr lang="en-US" sz="2000" dirty="0" err="1">
                <a:latin typeface="Open Sans"/>
                <a:ea typeface="Open Sans"/>
                <a:cs typeface="Open Sans"/>
              </a:rPr>
              <a:t>igual</a:t>
            </a:r>
            <a:r>
              <a:rPr lang="en-US" sz="2000" dirty="0">
                <a:latin typeface="Open Sans"/>
                <a:ea typeface="Open Sans"/>
                <a:cs typeface="Open Sans"/>
              </a:rPr>
              <a:t> a 1.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2CF52B-E34A-2326-FC25-CC9E3E2712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85B450FB-85EC-F3B7-EC7D-3EA08F8272EE}"/>
              </a:ext>
            </a:extLst>
          </p:cNvPr>
          <p:cNvSpPr/>
          <p:nvPr/>
        </p:nvSpPr>
        <p:spPr>
          <a:xfrm>
            <a:off x="329707" y="332729"/>
            <a:ext cx="369285" cy="363243"/>
          </a:xfrm>
          <a:custGeom>
            <a:avLst/>
            <a:gdLst/>
            <a:ahLst/>
            <a:cxnLst/>
            <a:rect l="l" t="t" r="r" b="b"/>
            <a:pathLst>
              <a:path w="369285" h="363243">
                <a:moveTo>
                  <a:pt x="0" y="0"/>
                </a:moveTo>
                <a:lnTo>
                  <a:pt x="369286" y="0"/>
                </a:lnTo>
                <a:lnTo>
                  <a:pt x="369286" y="363242"/>
                </a:lnTo>
                <a:lnTo>
                  <a:pt x="0" y="3632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AD59573E-959B-D88F-45B8-EAD788542DFF}"/>
              </a:ext>
            </a:extLst>
          </p:cNvPr>
          <p:cNvGrpSpPr/>
          <p:nvPr/>
        </p:nvGrpSpPr>
        <p:grpSpPr>
          <a:xfrm>
            <a:off x="17259300" y="9258300"/>
            <a:ext cx="1028700" cy="1028700"/>
            <a:chOff x="0" y="0"/>
            <a:chExt cx="270933" cy="270933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5287B795-6925-53E8-CEDA-93E19A8BF450}"/>
                </a:ext>
              </a:extLst>
            </p:cNvPr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D6FECE7D-2312-BACB-F52A-9F338FDFB5DE}"/>
                </a:ext>
              </a:extLst>
            </p:cNvPr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C2FFF929-6801-8ABE-B325-51CEFD45DFBA}"/>
              </a:ext>
            </a:extLst>
          </p:cNvPr>
          <p:cNvGrpSpPr/>
          <p:nvPr/>
        </p:nvGrpSpPr>
        <p:grpSpPr>
          <a:xfrm>
            <a:off x="175475" y="301138"/>
            <a:ext cx="677751" cy="677751"/>
            <a:chOff x="0" y="0"/>
            <a:chExt cx="178502" cy="178502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BF4512DF-F089-D85F-8372-01BB0C71E6CA}"/>
                </a:ext>
              </a:extLst>
            </p:cNvPr>
            <p:cNvSpPr/>
            <p:nvPr/>
          </p:nvSpPr>
          <p:spPr>
            <a:xfrm>
              <a:off x="0" y="0"/>
              <a:ext cx="178502" cy="178502"/>
            </a:xfrm>
            <a:custGeom>
              <a:avLst/>
              <a:gdLst/>
              <a:ahLst/>
              <a:cxnLst/>
              <a:rect l="l" t="t" r="r" b="b"/>
              <a:pathLst>
                <a:path w="178502" h="178502">
                  <a:moveTo>
                    <a:pt x="0" y="0"/>
                  </a:moveTo>
                  <a:lnTo>
                    <a:pt x="178502" y="0"/>
                  </a:lnTo>
                  <a:lnTo>
                    <a:pt x="178502" y="178502"/>
                  </a:lnTo>
                  <a:lnTo>
                    <a:pt x="0" y="178502"/>
                  </a:lnTo>
                  <a:close/>
                </a:path>
              </a:pathLst>
            </a:custGeom>
            <a:gradFill rotWithShape="1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6BF9D8F7-132B-D58A-0BFC-A089ED9A7F3B}"/>
                </a:ext>
              </a:extLst>
            </p:cNvPr>
            <p:cNvSpPr txBox="1"/>
            <p:nvPr/>
          </p:nvSpPr>
          <p:spPr>
            <a:xfrm>
              <a:off x="0" y="-38100"/>
              <a:ext cx="178502" cy="2166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TextBox 11">
            <a:extLst>
              <a:ext uri="{FF2B5EF4-FFF2-40B4-BE49-F238E27FC236}">
                <a16:creationId xmlns:a16="http://schemas.microsoft.com/office/drawing/2014/main" id="{3B9242BF-CBD5-4521-8761-E5FFA7016238}"/>
              </a:ext>
            </a:extLst>
          </p:cNvPr>
          <p:cNvSpPr txBox="1"/>
          <p:nvPr/>
        </p:nvSpPr>
        <p:spPr>
          <a:xfrm>
            <a:off x="17499918" y="9638067"/>
            <a:ext cx="547464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18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33D198EA-F1C8-0A93-972D-D8061EA853BB}"/>
              </a:ext>
            </a:extLst>
          </p:cNvPr>
          <p:cNvSpPr txBox="1"/>
          <p:nvPr/>
        </p:nvSpPr>
        <p:spPr>
          <a:xfrm>
            <a:off x="1298121" y="222579"/>
            <a:ext cx="9146669" cy="927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20"/>
              </a:lnSpc>
            </a:pPr>
            <a:r>
              <a:rPr lang="en-US" sz="6000">
                <a:solidFill>
                  <a:srgbClr val="1F2020"/>
                </a:solidFill>
                <a:latin typeface="Anton"/>
                <a:ea typeface="Anton"/>
                <a:cs typeface="Anton"/>
                <a:sym typeface="Anton"/>
              </a:rPr>
              <a:t>Cálculo do Erro</a:t>
            </a: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F88FF3F7-C73E-7C05-8771-6F7311919D2D}"/>
              </a:ext>
            </a:extLst>
          </p:cNvPr>
          <p:cNvSpPr txBox="1"/>
          <p:nvPr/>
        </p:nvSpPr>
        <p:spPr>
          <a:xfrm>
            <a:off x="266295" y="477136"/>
            <a:ext cx="496110" cy="297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sz="179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02</a:t>
            </a:r>
          </a:p>
        </p:txBody>
      </p:sp>
      <p:sp>
        <p:nvSpPr>
          <p:cNvPr id="9" name="CaixaDeTexto 16">
            <a:extLst>
              <a:ext uri="{FF2B5EF4-FFF2-40B4-BE49-F238E27FC236}">
                <a16:creationId xmlns:a16="http://schemas.microsoft.com/office/drawing/2014/main" id="{2C5C10A6-40F6-2F71-7AB4-43A0EF21A2A4}"/>
              </a:ext>
            </a:extLst>
          </p:cNvPr>
          <p:cNvSpPr txBox="1"/>
          <p:nvPr/>
        </p:nvSpPr>
        <p:spPr>
          <a:xfrm>
            <a:off x="764005" y="2298032"/>
            <a:ext cx="8713869" cy="47705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/>
              <a:buChar char="•"/>
            </a:pPr>
            <a:r>
              <a:rPr lang="en-US" sz="2500" b="1" dirty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Entropia Cruzada: </a:t>
            </a:r>
            <a:r>
              <a:rPr lang="en-US" sz="2500" b="1" dirty="0" err="1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Categórica</a:t>
            </a:r>
            <a:r>
              <a:rPr lang="en-US" sz="2500" b="1" dirty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 vs. </a:t>
            </a:r>
            <a:r>
              <a:rPr lang="en-US" sz="2500" b="1" dirty="0" err="1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Binária</a:t>
            </a:r>
            <a:endParaRPr lang="pt-BR" sz="2500" b="1" dirty="0" err="1">
              <a:solidFill>
                <a:srgbClr val="000000"/>
              </a:solidFill>
              <a:latin typeface="Open Sans"/>
              <a:ea typeface="Open Sans"/>
              <a:cs typeface="Open Sans"/>
            </a:endParaRPr>
          </a:p>
        </p:txBody>
      </p:sp>
      <p:pic>
        <p:nvPicPr>
          <p:cNvPr id="10" name="Imagem 9" descr="Diagrama&#10;&#10;O conteúdo gerado por IA pode estar incorreto.">
            <a:extLst>
              <a:ext uri="{FF2B5EF4-FFF2-40B4-BE49-F238E27FC236}">
                <a16:creationId xmlns:a16="http://schemas.microsoft.com/office/drawing/2014/main" id="{B9484ACD-97BC-0333-B3BB-412CE079DD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23478" y="7721358"/>
            <a:ext cx="5340803" cy="737507"/>
          </a:xfrm>
          <a:prstGeom prst="rect">
            <a:avLst/>
          </a:prstGeom>
        </p:spPr>
      </p:pic>
      <p:pic>
        <p:nvPicPr>
          <p:cNvPr id="14" name="Imagem 13" descr="Uma imagem contendo objeto, relógio&#10;&#10;O conteúdo gerado por IA pode estar incorreto.">
            <a:extLst>
              <a:ext uri="{FF2B5EF4-FFF2-40B4-BE49-F238E27FC236}">
                <a16:creationId xmlns:a16="http://schemas.microsoft.com/office/drawing/2014/main" id="{E19EE8D7-5ADA-F415-2F77-DD8E18CD3B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8494" y="7723041"/>
            <a:ext cx="3916135" cy="991960"/>
          </a:xfrm>
          <a:prstGeom prst="rect">
            <a:avLst/>
          </a:prstGeom>
        </p:spPr>
      </p:pic>
      <p:graphicFrame>
        <p:nvGraphicFramePr>
          <p:cNvPr id="20" name="Tabela 19">
            <a:extLst>
              <a:ext uri="{FF2B5EF4-FFF2-40B4-BE49-F238E27FC236}">
                <a16:creationId xmlns:a16="http://schemas.microsoft.com/office/drawing/2014/main" id="{1F434341-99FE-32A9-CE3D-987A2C6A7E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6010288"/>
              </p:ext>
            </p:extLst>
          </p:nvPr>
        </p:nvGraphicFramePr>
        <p:xfrm>
          <a:off x="2014537" y="3129089"/>
          <a:ext cx="14258925" cy="45872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752975">
                  <a:extLst>
                    <a:ext uri="{9D8B030D-6E8A-4147-A177-3AD203B41FA5}">
                      <a16:colId xmlns:a16="http://schemas.microsoft.com/office/drawing/2014/main" val="123530363"/>
                    </a:ext>
                  </a:extLst>
                </a:gridCol>
                <a:gridCol w="4752975">
                  <a:extLst>
                    <a:ext uri="{9D8B030D-6E8A-4147-A177-3AD203B41FA5}">
                      <a16:colId xmlns:a16="http://schemas.microsoft.com/office/drawing/2014/main" val="1920014100"/>
                    </a:ext>
                  </a:extLst>
                </a:gridCol>
                <a:gridCol w="4752975">
                  <a:extLst>
                    <a:ext uri="{9D8B030D-6E8A-4147-A177-3AD203B41FA5}">
                      <a16:colId xmlns:a16="http://schemas.microsoft.com/office/drawing/2014/main" val="3234047005"/>
                    </a:ext>
                  </a:extLst>
                </a:gridCol>
              </a:tblGrid>
              <a:tr h="628650">
                <a:tc>
                  <a:txBody>
                    <a:bodyPr/>
                    <a:lstStyle/>
                    <a:p>
                      <a:pPr fontAlgn="base">
                        <a:lnSpc>
                          <a:spcPts val="3000"/>
                        </a:lnSpc>
                        <a:buNone/>
                      </a:pPr>
                      <a:r>
                        <a:rPr lang="pt-BR" sz="2500" b="0">
                          <a:solidFill>
                            <a:srgbClr val="FFFFFF"/>
                          </a:solidFill>
                          <a:effectLst/>
                          <a:latin typeface="Open Sans" panose="020B0606030504020204" pitchFamily="34" charset="0"/>
                        </a:rPr>
                        <a:t>Característica</a:t>
                      </a:r>
                      <a:endParaRPr lang="pt-BR" b="1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fontAlgn="base">
                        <a:lnSpc>
                          <a:spcPts val="3000"/>
                        </a:lnSpc>
                        <a:buNone/>
                      </a:pPr>
                      <a:r>
                        <a:rPr lang="pt-BR" sz="2500" b="0">
                          <a:solidFill>
                            <a:srgbClr val="FFFFFF"/>
                          </a:solidFill>
                          <a:effectLst/>
                          <a:latin typeface="Open Sans" panose="020B0606030504020204" pitchFamily="34" charset="0"/>
                        </a:rPr>
                        <a:t>Entropia Cruzada Categórica</a:t>
                      </a:r>
                      <a:endParaRPr lang="pt-BR" b="1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fontAlgn="base">
                        <a:lnSpc>
                          <a:spcPts val="3000"/>
                        </a:lnSpc>
                        <a:buNone/>
                      </a:pPr>
                      <a:r>
                        <a:rPr lang="pt-BR" sz="2500" b="1">
                          <a:solidFill>
                            <a:srgbClr val="FFFFFF"/>
                          </a:solidFill>
                          <a:effectLst/>
                          <a:latin typeface="Open Sans" panose="020B0606030504020204" pitchFamily="34" charset="0"/>
                        </a:rPr>
                        <a:t>Entropia Cruzada Binária</a:t>
                      </a:r>
                      <a:endParaRPr lang="pt-BR" b="1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36388"/>
                  </a:ext>
                </a:extLst>
              </a:tr>
              <a:tr h="885825">
                <a:tc>
                  <a:txBody>
                    <a:bodyPr/>
                    <a:lstStyle/>
                    <a:p>
                      <a:pPr fontAlgn="base">
                        <a:lnSpc>
                          <a:spcPts val="3000"/>
                        </a:lnSpc>
                        <a:buNone/>
                      </a:pPr>
                      <a:r>
                        <a:rPr lang="pt-BR" sz="2500" b="1">
                          <a:effectLst/>
                          <a:latin typeface="Open Sans" panose="020B0606030504020204" pitchFamily="34" charset="0"/>
                        </a:rPr>
                        <a:t>Finalidade</a:t>
                      </a:r>
                      <a:endParaRPr lang="pt-BR"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fontAlgn="base">
                        <a:lnSpc>
                          <a:spcPts val="3000"/>
                        </a:lnSpc>
                        <a:buNone/>
                      </a:pPr>
                      <a:r>
                        <a:rPr lang="pt-BR" sz="2500">
                          <a:effectLst/>
                          <a:latin typeface="Open Sans" panose="020B0606030504020204" pitchFamily="34" charset="0"/>
                        </a:rPr>
                        <a:t>Classificação com </a:t>
                      </a:r>
                      <a:r>
                        <a:rPr lang="pt-BR" sz="2500" b="1">
                          <a:effectLst/>
                          <a:latin typeface="Open Sans" panose="020B0606030504020204" pitchFamily="34" charset="0"/>
                        </a:rPr>
                        <a:t>múltiplas classes</a:t>
                      </a:r>
                      <a:r>
                        <a:rPr lang="pt-BR" sz="2500">
                          <a:effectLst/>
                          <a:latin typeface="Open Sans" panose="020B0606030504020204" pitchFamily="34" charset="0"/>
                        </a:rPr>
                        <a:t> (≥3)</a:t>
                      </a:r>
                      <a:endParaRPr lang="pt-BR"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fontAlgn="base">
                        <a:lnSpc>
                          <a:spcPts val="3000"/>
                        </a:lnSpc>
                        <a:buNone/>
                      </a:pPr>
                      <a:r>
                        <a:rPr lang="pt-BR" sz="2500">
                          <a:effectLst/>
                          <a:latin typeface="Open Sans" panose="020B0606030504020204" pitchFamily="34" charset="0"/>
                        </a:rPr>
                        <a:t>Classificação com </a:t>
                      </a:r>
                      <a:r>
                        <a:rPr lang="pt-BR" sz="2500" b="1">
                          <a:effectLst/>
                          <a:latin typeface="Open Sans" panose="020B0606030504020204" pitchFamily="34" charset="0"/>
                        </a:rPr>
                        <a:t>duas classes</a:t>
                      </a:r>
                      <a:r>
                        <a:rPr lang="pt-BR" sz="2500">
                          <a:effectLst/>
                          <a:latin typeface="Open Sans" panose="020B0606030504020204" pitchFamily="34" charset="0"/>
                        </a:rPr>
                        <a:t> (0 ou 1)</a:t>
                      </a:r>
                      <a:endParaRPr lang="pt-BR"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561245"/>
                  </a:ext>
                </a:extLst>
              </a:tr>
              <a:tr h="485775">
                <a:tc>
                  <a:txBody>
                    <a:bodyPr/>
                    <a:lstStyle/>
                    <a:p>
                      <a:pPr fontAlgn="base">
                        <a:lnSpc>
                          <a:spcPts val="3000"/>
                        </a:lnSpc>
                        <a:buNone/>
                      </a:pPr>
                      <a:r>
                        <a:rPr lang="pt-BR" sz="2500" b="1">
                          <a:effectLst/>
                          <a:latin typeface="Open Sans" panose="020B0606030504020204" pitchFamily="34" charset="0"/>
                        </a:rPr>
                        <a:t>Exemplo</a:t>
                      </a:r>
                      <a:endParaRPr lang="pt-BR"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fontAlgn="base">
                        <a:lnSpc>
                          <a:spcPts val="3000"/>
                        </a:lnSpc>
                        <a:buNone/>
                      </a:pPr>
                      <a:r>
                        <a:rPr lang="pt-BR" sz="2500">
                          <a:effectLst/>
                          <a:latin typeface="Open Sans" panose="020B0606030504020204" pitchFamily="34" charset="0"/>
                        </a:rPr>
                        <a:t>Cão vs. Gato vs. Pássaro</a:t>
                      </a:r>
                      <a:endParaRPr lang="pt-BR"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fontAlgn="base">
                        <a:lnSpc>
                          <a:spcPts val="3000"/>
                        </a:lnSpc>
                        <a:buNone/>
                      </a:pPr>
                      <a:r>
                        <a:rPr lang="pt-BR" sz="2500">
                          <a:effectLst/>
                          <a:latin typeface="Open Sans" panose="020B0606030504020204" pitchFamily="34" charset="0"/>
                        </a:rPr>
                        <a:t>Spam vs. Não Spam</a:t>
                      </a:r>
                      <a:endParaRPr lang="pt-BR"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8424148"/>
                  </a:ext>
                </a:extLst>
              </a:tr>
              <a:tr h="485775">
                <a:tc>
                  <a:txBody>
                    <a:bodyPr/>
                    <a:lstStyle/>
                    <a:p>
                      <a:pPr fontAlgn="base">
                        <a:lnSpc>
                          <a:spcPts val="3000"/>
                        </a:lnSpc>
                        <a:buNone/>
                      </a:pPr>
                      <a:r>
                        <a:rPr lang="pt-BR" sz="2500" b="1">
                          <a:effectLst/>
                          <a:latin typeface="Open Sans" panose="020B0606030504020204" pitchFamily="34" charset="0"/>
                        </a:rPr>
                        <a:t>Ativação de Saída</a:t>
                      </a:r>
                      <a:endParaRPr lang="pt-BR"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fontAlgn="base">
                        <a:lnSpc>
                          <a:spcPts val="3000"/>
                        </a:lnSpc>
                        <a:buNone/>
                      </a:pPr>
                      <a:r>
                        <a:rPr lang="pt-BR" sz="2500">
                          <a:effectLst/>
                          <a:latin typeface="Open Sans" panose="020B0606030504020204" pitchFamily="34" charset="0"/>
                        </a:rPr>
                        <a:t>Softmax</a:t>
                      </a:r>
                      <a:endParaRPr lang="pt-BR"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fontAlgn="base">
                        <a:lnSpc>
                          <a:spcPts val="3000"/>
                        </a:lnSpc>
                        <a:buNone/>
                      </a:pPr>
                      <a:r>
                        <a:rPr lang="pt-BR" sz="2500">
                          <a:effectLst/>
                          <a:latin typeface="Open Sans" panose="020B0606030504020204" pitchFamily="34" charset="0"/>
                        </a:rPr>
                        <a:t>Sigmoid</a:t>
                      </a:r>
                      <a:endParaRPr lang="pt-BR"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8233668"/>
                  </a:ext>
                </a:extLst>
              </a:tr>
              <a:tr h="1276350">
                <a:tc>
                  <a:txBody>
                    <a:bodyPr/>
                    <a:lstStyle/>
                    <a:p>
                      <a:pPr fontAlgn="base">
                        <a:lnSpc>
                          <a:spcPts val="3000"/>
                        </a:lnSpc>
                        <a:buNone/>
                      </a:pPr>
                      <a:r>
                        <a:rPr lang="pt-BR" sz="2500" b="1">
                          <a:effectLst/>
                          <a:latin typeface="Open Sans" panose="020B0606030504020204" pitchFamily="34" charset="0"/>
                        </a:rPr>
                        <a:t>Saída do Modelo</a:t>
                      </a:r>
                      <a:endParaRPr lang="pt-BR"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fontAlgn="base">
                        <a:lnSpc>
                          <a:spcPts val="3000"/>
                        </a:lnSpc>
                        <a:buNone/>
                      </a:pPr>
                      <a:r>
                        <a:rPr lang="pt-BR" sz="2500">
                          <a:effectLst/>
                          <a:latin typeface="Open Sans" panose="020B0606030504020204" pitchFamily="34" charset="0"/>
                        </a:rPr>
                        <a:t>Um vetor de probabilidades, uma por classe, que somam 1. (ex: [0.1, 0.8, 0.1])</a:t>
                      </a:r>
                      <a:endParaRPr lang="pt-BR"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fontAlgn="base">
                        <a:lnSpc>
                          <a:spcPts val="3000"/>
                        </a:lnSpc>
                        <a:buNone/>
                      </a:pPr>
                      <a:r>
                        <a:rPr lang="pt-BR" sz="2500">
                          <a:effectLst/>
                          <a:latin typeface="Open Sans" panose="020B0606030504020204" pitchFamily="34" charset="0"/>
                        </a:rPr>
                        <a:t>Um único valor de probabilidade entre 0 e 1. (ex: 0.98)</a:t>
                      </a:r>
                      <a:endParaRPr lang="pt-BR"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7077772"/>
                  </a:ext>
                </a:extLst>
              </a:tr>
              <a:tr h="485775">
                <a:tc>
                  <a:txBody>
                    <a:bodyPr/>
                    <a:lstStyle/>
                    <a:p>
                      <a:pPr fontAlgn="base">
                        <a:lnSpc>
                          <a:spcPts val="3000"/>
                        </a:lnSpc>
                        <a:buNone/>
                      </a:pPr>
                      <a:r>
                        <a:rPr lang="pt-BR" sz="2500" b="1">
                          <a:effectLst/>
                          <a:latin typeface="Open Sans" panose="020B0606030504020204" pitchFamily="34" charset="0"/>
                        </a:rPr>
                        <a:t>Fórmula da Perda</a:t>
                      </a:r>
                      <a:endParaRPr lang="pt-BR"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fontAlgn="auto">
                        <a:lnSpc>
                          <a:spcPts val="3000"/>
                        </a:lnSpc>
                        <a:buNone/>
                      </a:pPr>
                      <a:endParaRPr lang="pt-BR" sz="2500">
                        <a:effectLst/>
                        <a:latin typeface="Open Sans" panose="020B0606030504020204" pitchFamily="34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fontAlgn="auto">
                        <a:lnSpc>
                          <a:spcPts val="3000"/>
                        </a:lnSpc>
                        <a:buNone/>
                      </a:pPr>
                      <a:endParaRPr lang="pt-BR" sz="2500">
                        <a:effectLst/>
                        <a:latin typeface="Open Sans" panose="020B0606030504020204" pitchFamily="34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731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4940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29707" y="332729"/>
            <a:ext cx="369285" cy="363243"/>
          </a:xfrm>
          <a:custGeom>
            <a:avLst/>
            <a:gdLst/>
            <a:ahLst/>
            <a:cxnLst/>
            <a:rect l="l" t="t" r="r" b="b"/>
            <a:pathLst>
              <a:path w="369285" h="363243">
                <a:moveTo>
                  <a:pt x="0" y="0"/>
                </a:moveTo>
                <a:lnTo>
                  <a:pt x="369286" y="0"/>
                </a:lnTo>
                <a:lnTo>
                  <a:pt x="369286" y="363242"/>
                </a:lnTo>
                <a:lnTo>
                  <a:pt x="0" y="3632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7259300" y="9258300"/>
            <a:ext cx="1028700" cy="1028700"/>
            <a:chOff x="0" y="0"/>
            <a:chExt cx="270933" cy="2709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75475" y="301138"/>
            <a:ext cx="677751" cy="677751"/>
            <a:chOff x="0" y="0"/>
            <a:chExt cx="178502" cy="17850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78502" cy="178502"/>
            </a:xfrm>
            <a:custGeom>
              <a:avLst/>
              <a:gdLst/>
              <a:ahLst/>
              <a:cxnLst/>
              <a:rect l="l" t="t" r="r" b="b"/>
              <a:pathLst>
                <a:path w="178502" h="178502">
                  <a:moveTo>
                    <a:pt x="0" y="0"/>
                  </a:moveTo>
                  <a:lnTo>
                    <a:pt x="178502" y="0"/>
                  </a:lnTo>
                  <a:lnTo>
                    <a:pt x="178502" y="178502"/>
                  </a:lnTo>
                  <a:lnTo>
                    <a:pt x="0" y="178502"/>
                  </a:lnTo>
                  <a:close/>
                </a:path>
              </a:pathLst>
            </a:custGeom>
            <a:gradFill rotWithShape="1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78502" cy="2166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7615833" y="1879191"/>
            <a:ext cx="780091" cy="884639"/>
          </a:xfrm>
          <a:custGeom>
            <a:avLst/>
            <a:gdLst/>
            <a:ahLst/>
            <a:cxnLst/>
            <a:rect l="l" t="t" r="r" b="b"/>
            <a:pathLst>
              <a:path w="780091" h="884639">
                <a:moveTo>
                  <a:pt x="0" y="0"/>
                </a:moveTo>
                <a:lnTo>
                  <a:pt x="780091" y="0"/>
                </a:lnTo>
                <a:lnTo>
                  <a:pt x="780091" y="884639"/>
                </a:lnTo>
                <a:lnTo>
                  <a:pt x="0" y="88463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7555381" y="8485168"/>
            <a:ext cx="937849" cy="937849"/>
          </a:xfrm>
          <a:custGeom>
            <a:avLst/>
            <a:gdLst/>
            <a:ahLst/>
            <a:cxnLst/>
            <a:rect l="l" t="t" r="r" b="b"/>
            <a:pathLst>
              <a:path w="937849" h="937849">
                <a:moveTo>
                  <a:pt x="0" y="0"/>
                </a:moveTo>
                <a:lnTo>
                  <a:pt x="937849" y="0"/>
                </a:lnTo>
                <a:lnTo>
                  <a:pt x="937849" y="937848"/>
                </a:lnTo>
                <a:lnTo>
                  <a:pt x="0" y="93784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7615833" y="3952342"/>
            <a:ext cx="786459" cy="1055005"/>
          </a:xfrm>
          <a:custGeom>
            <a:avLst/>
            <a:gdLst/>
            <a:ahLst/>
            <a:cxnLst/>
            <a:rect l="l" t="t" r="r" b="b"/>
            <a:pathLst>
              <a:path w="786459" h="1055005">
                <a:moveTo>
                  <a:pt x="0" y="0"/>
                </a:moveTo>
                <a:lnTo>
                  <a:pt x="786459" y="0"/>
                </a:lnTo>
                <a:lnTo>
                  <a:pt x="786459" y="1055005"/>
                </a:lnTo>
                <a:lnTo>
                  <a:pt x="0" y="105500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7615833" y="6197972"/>
            <a:ext cx="816945" cy="1096571"/>
          </a:xfrm>
          <a:custGeom>
            <a:avLst/>
            <a:gdLst/>
            <a:ahLst/>
            <a:cxnLst/>
            <a:rect l="l" t="t" r="r" b="b"/>
            <a:pathLst>
              <a:path w="816945" h="1096571">
                <a:moveTo>
                  <a:pt x="0" y="0"/>
                </a:moveTo>
                <a:lnTo>
                  <a:pt x="816945" y="0"/>
                </a:lnTo>
                <a:lnTo>
                  <a:pt x="816945" y="1096571"/>
                </a:lnTo>
                <a:lnTo>
                  <a:pt x="0" y="109657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7499918" y="9638067"/>
            <a:ext cx="547464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19</a:t>
            </a:r>
            <a:endParaRPr lang="pt-BR" dirty="0"/>
          </a:p>
        </p:txBody>
      </p:sp>
      <p:sp>
        <p:nvSpPr>
          <p:cNvPr id="14" name="TextBox 14"/>
          <p:cNvSpPr txBox="1"/>
          <p:nvPr/>
        </p:nvSpPr>
        <p:spPr>
          <a:xfrm>
            <a:off x="1298121" y="222579"/>
            <a:ext cx="11461271" cy="927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20"/>
              </a:lnSpc>
            </a:pPr>
            <a:r>
              <a:rPr lang="en-US" sz="6000">
                <a:solidFill>
                  <a:srgbClr val="1F2020"/>
                </a:solidFill>
                <a:latin typeface="Anton"/>
                <a:ea typeface="Anton"/>
                <a:cs typeface="Anton"/>
                <a:sym typeface="Anton"/>
              </a:rPr>
              <a:t>Importância do Cálculo do Erro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66295" y="477136"/>
            <a:ext cx="496110" cy="297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sz="179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2.1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14350" y="1556722"/>
            <a:ext cx="8446383" cy="80497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endParaRPr sz="2500"/>
          </a:p>
          <a:p>
            <a:pPr marL="539745" lvl="1" indent="-269872" algn="l">
              <a:lnSpc>
                <a:spcPts val="3499"/>
              </a:lnSpc>
              <a:buFont typeface="Arial"/>
              <a:buChar char="•"/>
            </a:pP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Medida de desempenho</a:t>
            </a:r>
          </a:p>
          <a:p>
            <a:pPr algn="l">
              <a:lnSpc>
                <a:spcPts val="3499"/>
              </a:lnSpc>
            </a:pPr>
            <a:endParaRPr lang="en-US" sz="2500">
              <a:solidFill>
                <a:srgbClr val="1F202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l">
              <a:lnSpc>
                <a:spcPts val="3499"/>
              </a:lnSpc>
            </a:pPr>
            <a:endParaRPr lang="en-US" sz="2500">
              <a:solidFill>
                <a:srgbClr val="1F202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l">
              <a:lnSpc>
                <a:spcPts val="3499"/>
              </a:lnSpc>
            </a:pPr>
            <a:endParaRPr lang="en-US" sz="2500">
              <a:solidFill>
                <a:srgbClr val="1F202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l">
              <a:lnSpc>
                <a:spcPts val="3499"/>
              </a:lnSpc>
            </a:pPr>
            <a:endParaRPr lang="en-US" sz="2500">
              <a:solidFill>
                <a:srgbClr val="1F202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539745" lvl="1" indent="-269872" algn="l">
              <a:lnSpc>
                <a:spcPts val="3499"/>
              </a:lnSpc>
              <a:buFont typeface="Arial"/>
              <a:buChar char="•"/>
            </a:pP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Direção do aprendizado</a:t>
            </a:r>
          </a:p>
          <a:p>
            <a:pPr algn="l">
              <a:lnSpc>
                <a:spcPts val="3499"/>
              </a:lnSpc>
            </a:pPr>
            <a:endParaRPr lang="en-US" sz="2500">
              <a:solidFill>
                <a:srgbClr val="1F202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l">
              <a:lnSpc>
                <a:spcPts val="3499"/>
              </a:lnSpc>
            </a:pPr>
            <a:endParaRPr lang="en-US" sz="2500">
              <a:solidFill>
                <a:srgbClr val="1F202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l">
              <a:lnSpc>
                <a:spcPts val="3499"/>
              </a:lnSpc>
            </a:pPr>
            <a:endParaRPr lang="en-US" sz="2500">
              <a:solidFill>
                <a:srgbClr val="1F202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l">
              <a:lnSpc>
                <a:spcPts val="3499"/>
              </a:lnSpc>
            </a:pPr>
            <a:endParaRPr lang="en-US" sz="2500">
              <a:solidFill>
                <a:srgbClr val="1F202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539745" lvl="1" indent="-269872" algn="l">
              <a:lnSpc>
                <a:spcPts val="3499"/>
              </a:lnSpc>
              <a:buFont typeface="Arial"/>
              <a:buChar char="•"/>
            </a:pP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Base para o Backpropagation</a:t>
            </a:r>
          </a:p>
          <a:p>
            <a:pPr algn="l">
              <a:lnSpc>
                <a:spcPts val="3499"/>
              </a:lnSpc>
            </a:pPr>
            <a:endParaRPr lang="en-US" sz="2500">
              <a:solidFill>
                <a:srgbClr val="1F202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l">
              <a:lnSpc>
                <a:spcPts val="3499"/>
              </a:lnSpc>
            </a:pPr>
            <a:endParaRPr lang="en-US" sz="2500">
              <a:solidFill>
                <a:srgbClr val="1F202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l">
              <a:lnSpc>
                <a:spcPts val="3499"/>
              </a:lnSpc>
            </a:pPr>
            <a:endParaRPr lang="en-US" sz="2500">
              <a:solidFill>
                <a:srgbClr val="1F202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l">
              <a:lnSpc>
                <a:spcPts val="3499"/>
              </a:lnSpc>
            </a:pPr>
            <a:endParaRPr lang="en-US" sz="2500">
              <a:solidFill>
                <a:srgbClr val="1F202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539745" lvl="1" indent="-269872" algn="l">
              <a:lnSpc>
                <a:spcPts val="3499"/>
              </a:lnSpc>
              <a:buFont typeface="Arial"/>
              <a:buChar char="•"/>
            </a:pP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Critério de parada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  <a:endParaRPr lang="en-US" sz="2500">
              <a:solidFill>
                <a:srgbClr val="1F202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59300" y="9258300"/>
            <a:ext cx="1028700" cy="1028700"/>
            <a:chOff x="0" y="0"/>
            <a:chExt cx="270933" cy="2709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7499918" y="9638067"/>
            <a:ext cx="547464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2</a:t>
            </a:r>
          </a:p>
        </p:txBody>
      </p:sp>
      <p:sp>
        <p:nvSpPr>
          <p:cNvPr id="6" name="Freeform 6"/>
          <p:cNvSpPr/>
          <p:nvPr/>
        </p:nvSpPr>
        <p:spPr>
          <a:xfrm>
            <a:off x="16282331" y="-1401989"/>
            <a:ext cx="4316765" cy="4316765"/>
          </a:xfrm>
          <a:custGeom>
            <a:avLst/>
            <a:gdLst/>
            <a:ahLst/>
            <a:cxnLst/>
            <a:rect l="l" t="t" r="r" b="b"/>
            <a:pathLst>
              <a:path w="4316765" h="4316765">
                <a:moveTo>
                  <a:pt x="0" y="0"/>
                </a:moveTo>
                <a:lnTo>
                  <a:pt x="4316765" y="0"/>
                </a:lnTo>
                <a:lnTo>
                  <a:pt x="4316765" y="4316765"/>
                </a:lnTo>
                <a:lnTo>
                  <a:pt x="0" y="43167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321348" y="283001"/>
            <a:ext cx="5328489" cy="927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20"/>
              </a:lnSpc>
            </a:pPr>
            <a:r>
              <a:rPr lang="en-US" sz="6000">
                <a:solidFill>
                  <a:srgbClr val="1F2020"/>
                </a:solidFill>
                <a:latin typeface="Anton"/>
                <a:ea typeface="Anton"/>
                <a:cs typeface="Anton"/>
                <a:sym typeface="Anton"/>
              </a:rPr>
              <a:t>SUMÁRIO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21348" y="1829962"/>
            <a:ext cx="9266527" cy="8947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03 O que é uma rede neural                                                     </a:t>
            </a:r>
          </a:p>
          <a:p>
            <a:pPr algn="l">
              <a:lnSpc>
                <a:spcPts val="3500"/>
              </a:lnSpc>
            </a:pP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04 O que é o Backpropagation                                              </a:t>
            </a:r>
          </a:p>
          <a:p>
            <a:pPr algn="l">
              <a:lnSpc>
                <a:spcPts val="3500"/>
              </a:lnSpc>
            </a:pP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05 Importância do Backpropagation                                    </a:t>
            </a:r>
          </a:p>
          <a:p>
            <a:pPr algn="l">
              <a:lnSpc>
                <a:spcPts val="3500"/>
              </a:lnSpc>
            </a:pP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07 A estrutura de um MLP                                                      </a:t>
            </a:r>
          </a:p>
          <a:p>
            <a:pPr algn="l">
              <a:lnSpc>
                <a:spcPts val="3500"/>
              </a:lnSpc>
            </a:pP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10 Analogia com Backpropagation                                       </a:t>
            </a:r>
          </a:p>
          <a:p>
            <a:pPr algn="l">
              <a:lnSpc>
                <a:spcPts val="3500"/>
              </a:lnSpc>
            </a:pP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14 Fases do Backpropagation                                                </a:t>
            </a:r>
          </a:p>
          <a:p>
            <a:pPr algn="l">
              <a:lnSpc>
                <a:spcPts val="3500"/>
              </a:lnSpc>
            </a:pP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22 Visualização e exemplos no ipynb                                   </a:t>
            </a:r>
          </a:p>
          <a:p>
            <a:pPr algn="l">
              <a:lnSpc>
                <a:spcPts val="3500"/>
              </a:lnSpc>
            </a:pP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23 Exemplo prático                                                                  </a:t>
            </a:r>
          </a:p>
          <a:p>
            <a:pPr algn="l">
              <a:lnSpc>
                <a:spcPts val="3500"/>
              </a:lnSpc>
            </a:pP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24 Problemas no Backpropagation</a:t>
            </a:r>
          </a:p>
          <a:p>
            <a:pPr algn="l">
              <a:lnSpc>
                <a:spcPts val="3500"/>
              </a:lnSpc>
            </a:pP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33 O que são Hiperparâmetros?</a:t>
            </a:r>
          </a:p>
          <a:p>
            <a:pPr algn="l">
              <a:lnSpc>
                <a:spcPts val="3500"/>
              </a:lnSpc>
            </a:pP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35 Principais Hiperparâmetros</a:t>
            </a:r>
          </a:p>
          <a:p>
            <a:pPr algn="l">
              <a:lnSpc>
                <a:spcPts val="3500"/>
              </a:lnSpc>
            </a:pP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42 Técnicas para Ajuste de Hiperparâmetros                                            62 Impacto dos Hiperparâmetros                                                                                      66 Técnicas para Evitar Overfitting                                             </a:t>
            </a:r>
          </a:p>
          <a:p>
            <a:pPr algn="l">
              <a:lnSpc>
                <a:spcPts val="3500"/>
              </a:lnSpc>
            </a:pP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70 Por que Otimizar Hiperparâmetros é Importante?        </a:t>
            </a:r>
          </a:p>
          <a:p>
            <a:pPr algn="l">
              <a:lnSpc>
                <a:spcPts val="3500"/>
              </a:lnSpc>
            </a:pP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71 Melhores Práticas para o ajuste de Hiperparâmetros   </a:t>
            </a:r>
          </a:p>
          <a:p>
            <a:pPr algn="just">
              <a:lnSpc>
                <a:spcPts val="3500"/>
              </a:lnSpc>
            </a:pPr>
            <a:endParaRPr lang="en-US" sz="2500">
              <a:solidFill>
                <a:srgbClr val="1F202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just">
              <a:lnSpc>
                <a:spcPts val="3500"/>
              </a:lnSpc>
            </a:pPr>
            <a:endParaRPr lang="en-US" sz="2500">
              <a:solidFill>
                <a:srgbClr val="1F202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just">
              <a:lnSpc>
                <a:spcPts val="3500"/>
              </a:lnSpc>
            </a:pPr>
            <a:endParaRPr lang="en-US" sz="2500">
              <a:solidFill>
                <a:srgbClr val="1F202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just">
              <a:lnSpc>
                <a:spcPts val="3500"/>
              </a:lnSpc>
            </a:pPr>
            <a:endParaRPr lang="en-US" sz="2500">
              <a:solidFill>
                <a:srgbClr val="1F202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29707" y="332729"/>
            <a:ext cx="369285" cy="363243"/>
          </a:xfrm>
          <a:custGeom>
            <a:avLst/>
            <a:gdLst/>
            <a:ahLst/>
            <a:cxnLst/>
            <a:rect l="l" t="t" r="r" b="b"/>
            <a:pathLst>
              <a:path w="369285" h="363243">
                <a:moveTo>
                  <a:pt x="0" y="0"/>
                </a:moveTo>
                <a:lnTo>
                  <a:pt x="369286" y="0"/>
                </a:lnTo>
                <a:lnTo>
                  <a:pt x="369286" y="363242"/>
                </a:lnTo>
                <a:lnTo>
                  <a:pt x="0" y="3632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7259300" y="9258300"/>
            <a:ext cx="1028700" cy="1028700"/>
            <a:chOff x="0" y="0"/>
            <a:chExt cx="270933" cy="2709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75475" y="301138"/>
            <a:ext cx="677751" cy="677751"/>
            <a:chOff x="0" y="0"/>
            <a:chExt cx="178502" cy="17850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78502" cy="178502"/>
            </a:xfrm>
            <a:custGeom>
              <a:avLst/>
              <a:gdLst/>
              <a:ahLst/>
              <a:cxnLst/>
              <a:rect l="l" t="t" r="r" b="b"/>
              <a:pathLst>
                <a:path w="178502" h="178502">
                  <a:moveTo>
                    <a:pt x="0" y="0"/>
                  </a:moveTo>
                  <a:lnTo>
                    <a:pt x="178502" y="0"/>
                  </a:lnTo>
                  <a:lnTo>
                    <a:pt x="178502" y="178502"/>
                  </a:lnTo>
                  <a:lnTo>
                    <a:pt x="0" y="178502"/>
                  </a:lnTo>
                  <a:close/>
                </a:path>
              </a:pathLst>
            </a:custGeom>
            <a:gradFill rotWithShape="1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78502" cy="2166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7499918" y="9638067"/>
            <a:ext cx="547464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</a:rPr>
              <a:t>20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98121" y="222579"/>
            <a:ext cx="11461271" cy="927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20"/>
              </a:lnSpc>
            </a:pPr>
            <a:r>
              <a:rPr lang="en-US" sz="6000">
                <a:solidFill>
                  <a:srgbClr val="1F2020"/>
                </a:solidFill>
                <a:latin typeface="Anton"/>
                <a:ea typeface="Anton"/>
                <a:cs typeface="Anton"/>
                <a:sym typeface="Anton"/>
              </a:rPr>
              <a:t>Importância do Cálculo do Erro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66295" y="477136"/>
            <a:ext cx="496110" cy="297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sz="179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2.1</a:t>
            </a:r>
          </a:p>
        </p:txBody>
      </p:sp>
      <p:sp>
        <p:nvSpPr>
          <p:cNvPr id="12" name="Freeform 12"/>
          <p:cNvSpPr/>
          <p:nvPr/>
        </p:nvSpPr>
        <p:spPr>
          <a:xfrm>
            <a:off x="9144000" y="2634845"/>
            <a:ext cx="9006581" cy="4007929"/>
          </a:xfrm>
          <a:custGeom>
            <a:avLst/>
            <a:gdLst/>
            <a:ahLst/>
            <a:cxnLst/>
            <a:rect l="l" t="t" r="r" b="b"/>
            <a:pathLst>
              <a:path w="9006581" h="4007929">
                <a:moveTo>
                  <a:pt x="0" y="0"/>
                </a:moveTo>
                <a:lnTo>
                  <a:pt x="9006581" y="0"/>
                </a:lnTo>
                <a:lnTo>
                  <a:pt x="9006581" y="4007929"/>
                </a:lnTo>
                <a:lnTo>
                  <a:pt x="0" y="400792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7615833" y="1879191"/>
            <a:ext cx="780091" cy="884639"/>
          </a:xfrm>
          <a:custGeom>
            <a:avLst/>
            <a:gdLst/>
            <a:ahLst/>
            <a:cxnLst/>
            <a:rect l="l" t="t" r="r" b="b"/>
            <a:pathLst>
              <a:path w="780091" h="884639">
                <a:moveTo>
                  <a:pt x="0" y="0"/>
                </a:moveTo>
                <a:lnTo>
                  <a:pt x="780091" y="0"/>
                </a:lnTo>
                <a:lnTo>
                  <a:pt x="780091" y="884639"/>
                </a:lnTo>
                <a:lnTo>
                  <a:pt x="0" y="88463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7555381" y="8485168"/>
            <a:ext cx="937849" cy="937849"/>
          </a:xfrm>
          <a:custGeom>
            <a:avLst/>
            <a:gdLst/>
            <a:ahLst/>
            <a:cxnLst/>
            <a:rect l="l" t="t" r="r" b="b"/>
            <a:pathLst>
              <a:path w="937849" h="937849">
                <a:moveTo>
                  <a:pt x="0" y="0"/>
                </a:moveTo>
                <a:lnTo>
                  <a:pt x="937849" y="0"/>
                </a:lnTo>
                <a:lnTo>
                  <a:pt x="937849" y="937848"/>
                </a:lnTo>
                <a:lnTo>
                  <a:pt x="0" y="93784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7615833" y="3952342"/>
            <a:ext cx="786459" cy="1055005"/>
          </a:xfrm>
          <a:custGeom>
            <a:avLst/>
            <a:gdLst/>
            <a:ahLst/>
            <a:cxnLst/>
            <a:rect l="l" t="t" r="r" b="b"/>
            <a:pathLst>
              <a:path w="786459" h="1055005">
                <a:moveTo>
                  <a:pt x="0" y="0"/>
                </a:moveTo>
                <a:lnTo>
                  <a:pt x="786459" y="0"/>
                </a:lnTo>
                <a:lnTo>
                  <a:pt x="786459" y="1055005"/>
                </a:lnTo>
                <a:lnTo>
                  <a:pt x="0" y="105500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7615833" y="6197972"/>
            <a:ext cx="816945" cy="1096571"/>
          </a:xfrm>
          <a:custGeom>
            <a:avLst/>
            <a:gdLst/>
            <a:ahLst/>
            <a:cxnLst/>
            <a:rect l="l" t="t" r="r" b="b"/>
            <a:pathLst>
              <a:path w="816945" h="1096571">
                <a:moveTo>
                  <a:pt x="0" y="0"/>
                </a:moveTo>
                <a:lnTo>
                  <a:pt x="816945" y="0"/>
                </a:lnTo>
                <a:lnTo>
                  <a:pt x="816945" y="1096571"/>
                </a:lnTo>
                <a:lnTo>
                  <a:pt x="0" y="109657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514350" y="1556722"/>
            <a:ext cx="8446383" cy="80497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endParaRPr sz="2500"/>
          </a:p>
          <a:p>
            <a:pPr marL="539745" lvl="1" indent="-269872" algn="l">
              <a:lnSpc>
                <a:spcPts val="3499"/>
              </a:lnSpc>
              <a:buFont typeface="Arial"/>
              <a:buChar char="•"/>
            </a:pP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Medida de desempenho</a:t>
            </a:r>
          </a:p>
          <a:p>
            <a:pPr algn="l">
              <a:lnSpc>
                <a:spcPts val="3499"/>
              </a:lnSpc>
            </a:pPr>
            <a:endParaRPr lang="en-US" sz="2500">
              <a:solidFill>
                <a:srgbClr val="1F202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l">
              <a:lnSpc>
                <a:spcPts val="3499"/>
              </a:lnSpc>
            </a:pPr>
            <a:endParaRPr lang="en-US" sz="2500">
              <a:solidFill>
                <a:srgbClr val="1F202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l">
              <a:lnSpc>
                <a:spcPts val="3499"/>
              </a:lnSpc>
            </a:pPr>
            <a:endParaRPr lang="en-US" sz="2500">
              <a:solidFill>
                <a:srgbClr val="1F202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l">
              <a:lnSpc>
                <a:spcPts val="3499"/>
              </a:lnSpc>
            </a:pPr>
            <a:endParaRPr lang="en-US" sz="2500">
              <a:solidFill>
                <a:srgbClr val="1F202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539745" lvl="1" indent="-269872" algn="l">
              <a:lnSpc>
                <a:spcPts val="3499"/>
              </a:lnSpc>
              <a:buFont typeface="Arial"/>
              <a:buChar char="•"/>
            </a:pPr>
            <a:r>
              <a:rPr lang="en-US" sz="2500">
                <a:solidFill>
                  <a:srgbClr val="7402C6"/>
                </a:solidFill>
                <a:latin typeface="Open Sans"/>
                <a:ea typeface="Open Sans"/>
                <a:cs typeface="Open Sans"/>
                <a:sym typeface="Open Sans"/>
              </a:rPr>
              <a:t>Direção do aprendizado</a:t>
            </a:r>
          </a:p>
          <a:p>
            <a:pPr algn="l">
              <a:lnSpc>
                <a:spcPts val="3499"/>
              </a:lnSpc>
            </a:pPr>
            <a:endParaRPr lang="en-US" sz="2500">
              <a:solidFill>
                <a:srgbClr val="7402C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l">
              <a:lnSpc>
                <a:spcPts val="3499"/>
              </a:lnSpc>
            </a:pPr>
            <a:endParaRPr lang="en-US" sz="2500">
              <a:solidFill>
                <a:srgbClr val="7402C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l">
              <a:lnSpc>
                <a:spcPts val="3499"/>
              </a:lnSpc>
            </a:pPr>
            <a:endParaRPr lang="en-US" sz="2500">
              <a:solidFill>
                <a:srgbClr val="7402C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l">
              <a:lnSpc>
                <a:spcPts val="3499"/>
              </a:lnSpc>
            </a:pPr>
            <a:endParaRPr lang="en-US" sz="2500">
              <a:solidFill>
                <a:srgbClr val="7402C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539745" lvl="1" indent="-269872" algn="l">
              <a:lnSpc>
                <a:spcPts val="3499"/>
              </a:lnSpc>
              <a:buFont typeface="Arial"/>
              <a:buChar char="•"/>
            </a:pP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Base para o Backpropagation</a:t>
            </a:r>
          </a:p>
          <a:p>
            <a:pPr algn="l">
              <a:lnSpc>
                <a:spcPts val="3499"/>
              </a:lnSpc>
            </a:pPr>
            <a:endParaRPr lang="en-US" sz="2500">
              <a:solidFill>
                <a:srgbClr val="1F202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l">
              <a:lnSpc>
                <a:spcPts val="3499"/>
              </a:lnSpc>
            </a:pPr>
            <a:endParaRPr lang="en-US" sz="2500">
              <a:solidFill>
                <a:srgbClr val="1F202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l">
              <a:lnSpc>
                <a:spcPts val="3499"/>
              </a:lnSpc>
            </a:pPr>
            <a:endParaRPr lang="en-US" sz="2500">
              <a:solidFill>
                <a:srgbClr val="1F202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l">
              <a:lnSpc>
                <a:spcPts val="3499"/>
              </a:lnSpc>
            </a:pPr>
            <a:endParaRPr lang="en-US" sz="2500">
              <a:solidFill>
                <a:srgbClr val="1F202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539745" lvl="1" indent="-269872" algn="l">
              <a:lnSpc>
                <a:spcPts val="3499"/>
              </a:lnSpc>
              <a:buFont typeface="Arial"/>
              <a:buChar char="•"/>
            </a:pP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Critério de parada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  <a:endParaRPr lang="en-US" sz="2500">
              <a:solidFill>
                <a:srgbClr val="1F202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29707" y="332729"/>
            <a:ext cx="369285" cy="363243"/>
          </a:xfrm>
          <a:custGeom>
            <a:avLst/>
            <a:gdLst/>
            <a:ahLst/>
            <a:cxnLst/>
            <a:rect l="l" t="t" r="r" b="b"/>
            <a:pathLst>
              <a:path w="369285" h="363243">
                <a:moveTo>
                  <a:pt x="0" y="0"/>
                </a:moveTo>
                <a:lnTo>
                  <a:pt x="369286" y="0"/>
                </a:lnTo>
                <a:lnTo>
                  <a:pt x="369286" y="363242"/>
                </a:lnTo>
                <a:lnTo>
                  <a:pt x="0" y="3632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75475" y="301138"/>
            <a:ext cx="677751" cy="677751"/>
            <a:chOff x="0" y="0"/>
            <a:chExt cx="178502" cy="17850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78502" cy="178502"/>
            </a:xfrm>
            <a:custGeom>
              <a:avLst/>
              <a:gdLst/>
              <a:ahLst/>
              <a:cxnLst/>
              <a:rect l="l" t="t" r="r" b="b"/>
              <a:pathLst>
                <a:path w="178502" h="178502">
                  <a:moveTo>
                    <a:pt x="0" y="0"/>
                  </a:moveTo>
                  <a:lnTo>
                    <a:pt x="178502" y="0"/>
                  </a:lnTo>
                  <a:lnTo>
                    <a:pt x="178502" y="178502"/>
                  </a:lnTo>
                  <a:lnTo>
                    <a:pt x="0" y="178502"/>
                  </a:lnTo>
                  <a:close/>
                </a:path>
              </a:pathLst>
            </a:custGeom>
            <a:gradFill rotWithShape="1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78502" cy="2166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6281200" y="4174417"/>
            <a:ext cx="5130370" cy="1432632"/>
          </a:xfrm>
          <a:custGeom>
            <a:avLst/>
            <a:gdLst/>
            <a:ahLst/>
            <a:cxnLst/>
            <a:rect l="l" t="t" r="r" b="b"/>
            <a:pathLst>
              <a:path w="5130370" h="1432632">
                <a:moveTo>
                  <a:pt x="0" y="0"/>
                </a:moveTo>
                <a:lnTo>
                  <a:pt x="5130369" y="0"/>
                </a:lnTo>
                <a:lnTo>
                  <a:pt x="5130369" y="1432631"/>
                </a:lnTo>
                <a:lnTo>
                  <a:pt x="0" y="143263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7672000" y="9638067"/>
            <a:ext cx="203299" cy="495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1206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98121" y="222579"/>
            <a:ext cx="9146669" cy="1851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20"/>
              </a:lnSpc>
            </a:pPr>
            <a:r>
              <a:rPr lang="en-US" sz="6000">
                <a:solidFill>
                  <a:srgbClr val="1F2020"/>
                </a:solidFill>
                <a:latin typeface="Anton"/>
                <a:ea typeface="Open Sans"/>
                <a:cs typeface="Open Sans"/>
                <a:sym typeface="Anton"/>
              </a:rPr>
              <a:t>Backpropagation</a:t>
            </a:r>
          </a:p>
          <a:p>
            <a:pPr algn="l">
              <a:lnSpc>
                <a:spcPts val="7320"/>
              </a:lnSpc>
            </a:pPr>
            <a:endParaRPr lang="en-US" sz="6000">
              <a:solidFill>
                <a:srgbClr val="1F2020"/>
              </a:solidFill>
              <a:latin typeface="Anton"/>
              <a:ea typeface="Open Sans"/>
              <a:cs typeface="Open Sans"/>
              <a:sym typeface="Anton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266295" y="477136"/>
            <a:ext cx="496110" cy="297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sz="179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03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46406" y="2804428"/>
            <a:ext cx="17033354" cy="17659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99"/>
              </a:lnSpc>
            </a:pP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Se temos uma função composta E = f(g(h(w))), onde w é um peso da rede, a derivada de E em relação a w é dada por:</a:t>
            </a:r>
          </a:p>
          <a:p>
            <a:pPr algn="just">
              <a:lnSpc>
                <a:spcPts val="3499"/>
              </a:lnSpc>
            </a:pPr>
            <a:endParaRPr lang="en-US" sz="2500">
              <a:solidFill>
                <a:srgbClr val="1F202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just">
              <a:lnSpc>
                <a:spcPts val="3499"/>
              </a:lnSpc>
              <a:spcBef>
                <a:spcPct val="0"/>
              </a:spcBef>
            </a:pPr>
            <a:endParaRPr lang="en-US" sz="2500">
              <a:solidFill>
                <a:srgbClr val="1F202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509399" y="1717029"/>
            <a:ext cx="4864075" cy="8604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500" b="1" err="1">
                <a:solidFill>
                  <a:srgbClr val="E300FF"/>
                </a:solidFill>
                <a:latin typeface="Open Sans"/>
                <a:ea typeface="Open Sans"/>
                <a:cs typeface="Open Sans"/>
                <a:sym typeface="Open Sans Bold"/>
              </a:rPr>
              <a:t>Princípio</a:t>
            </a:r>
            <a:r>
              <a:rPr lang="en-US" sz="2500" b="1">
                <a:solidFill>
                  <a:srgbClr val="E300FF"/>
                </a:solidFill>
                <a:latin typeface="Open Sans"/>
                <a:ea typeface="Open Sans"/>
                <a:cs typeface="Open Sans"/>
                <a:sym typeface="Open Sans Bold"/>
              </a:rPr>
              <a:t> da </a:t>
            </a:r>
            <a:r>
              <a:rPr lang="en-US" sz="2500" b="1" err="1">
                <a:solidFill>
                  <a:srgbClr val="E300FF"/>
                </a:solidFill>
                <a:latin typeface="Open Sans"/>
                <a:ea typeface="Open Sans"/>
                <a:cs typeface="Open Sans"/>
                <a:sym typeface="Open Sans Bold"/>
              </a:rPr>
              <a:t>Regra</a:t>
            </a:r>
            <a:r>
              <a:rPr lang="en-US" sz="2500" b="1">
                <a:solidFill>
                  <a:srgbClr val="E300FF"/>
                </a:solidFill>
                <a:latin typeface="Open Sans"/>
                <a:ea typeface="Open Sans"/>
                <a:cs typeface="Open Sans"/>
                <a:sym typeface="Open Sans Bold"/>
              </a:rPr>
              <a:t> da </a:t>
            </a:r>
            <a:r>
              <a:rPr lang="en-US" sz="2500" b="1" err="1">
                <a:solidFill>
                  <a:srgbClr val="E300FF"/>
                </a:solidFill>
                <a:latin typeface="Open Sans"/>
                <a:ea typeface="Open Sans"/>
                <a:cs typeface="Open Sans"/>
                <a:sym typeface="Open Sans Bold"/>
              </a:rPr>
              <a:t>Cadeia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  <a:endParaRPr lang="en-US" sz="2500" b="1">
              <a:solidFill>
                <a:srgbClr val="E300FF"/>
              </a:solidFill>
              <a:latin typeface="Open Sans"/>
              <a:ea typeface="Open Sans"/>
              <a:cs typeface="Open Sans"/>
              <a:sym typeface="Open Sans 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889082" y="7959725"/>
            <a:ext cx="16509836" cy="868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99"/>
              </a:lnSpc>
              <a:spcBef>
                <a:spcPct val="0"/>
              </a:spcBef>
            </a:pP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Canva Sans"/>
              </a:rPr>
              <a:t>No </a:t>
            </a:r>
            <a:r>
              <a:rPr lang="en-US" sz="250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Canva Sans"/>
              </a:rPr>
              <a:t>contexto</a:t>
            </a: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Canva Sans"/>
              </a:rPr>
              <a:t> de </a:t>
            </a:r>
            <a:r>
              <a:rPr lang="en-US" sz="250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Canva Sans"/>
              </a:rPr>
              <a:t>uma</a:t>
            </a: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Canva Sans"/>
              </a:rPr>
              <a:t> rede neural, </a:t>
            </a:r>
            <a:r>
              <a:rPr lang="en-US" sz="250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Canva Sans"/>
              </a:rPr>
              <a:t>esta</a:t>
            </a: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Canva Sans"/>
              </a:rPr>
              <a:t> </a:t>
            </a:r>
            <a:r>
              <a:rPr lang="en-US" sz="250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Canva Sans"/>
              </a:rPr>
              <a:t>fórmula</a:t>
            </a: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Canva Sans"/>
              </a:rPr>
              <a:t> </a:t>
            </a:r>
            <a:r>
              <a:rPr lang="en-US" sz="250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Canva Sans"/>
              </a:rPr>
              <a:t>nos</a:t>
            </a: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Canva Sans"/>
              </a:rPr>
              <a:t> </a:t>
            </a:r>
            <a:r>
              <a:rPr lang="en-US" sz="250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Canva Sans"/>
              </a:rPr>
              <a:t>permite</a:t>
            </a: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Canva Sans"/>
              </a:rPr>
              <a:t> </a:t>
            </a:r>
            <a:r>
              <a:rPr lang="en-US" sz="250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Canva Sans"/>
              </a:rPr>
              <a:t>calcular</a:t>
            </a: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Canva Sans"/>
              </a:rPr>
              <a:t> </a:t>
            </a:r>
            <a:r>
              <a:rPr lang="en-US" sz="250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Canva Sans"/>
              </a:rPr>
              <a:t>como</a:t>
            </a: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Canva Sans"/>
              </a:rPr>
              <a:t> </a:t>
            </a:r>
            <a:r>
              <a:rPr lang="en-US" sz="250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Canva Sans"/>
              </a:rPr>
              <a:t>cada</a:t>
            </a: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Canva Sans"/>
              </a:rPr>
              <a:t> peso </a:t>
            </a:r>
            <a:r>
              <a:rPr lang="en-US" sz="250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Canva Sans"/>
              </a:rPr>
              <a:t>contribui</a:t>
            </a: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Canva Sans"/>
              </a:rPr>
              <a:t> para o </a:t>
            </a:r>
            <a:r>
              <a:rPr lang="en-US" sz="250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Canva Sans"/>
              </a:rPr>
              <a:t>erro</a:t>
            </a: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Canva Sans"/>
              </a:rPr>
              <a:t> total</a:t>
            </a:r>
          </a:p>
          <a:p>
            <a:pPr algn="just">
              <a:lnSpc>
                <a:spcPts val="3499"/>
              </a:lnSpc>
              <a:spcBef>
                <a:spcPct val="0"/>
              </a:spcBef>
            </a:pPr>
            <a:endParaRPr lang="en-US" sz="2500">
              <a:solidFill>
                <a:srgbClr val="000000"/>
              </a:solidFill>
              <a:latin typeface="Open Sans"/>
              <a:ea typeface="Open Sans"/>
              <a:cs typeface="Open Sans"/>
              <a:sym typeface="Canva Sans"/>
            </a:endParaRPr>
          </a:p>
        </p:txBody>
      </p:sp>
      <p:sp>
        <p:nvSpPr>
          <p:cNvPr id="18" name="TextBox 5">
            <a:extLst>
              <a:ext uri="{FF2B5EF4-FFF2-40B4-BE49-F238E27FC236}">
                <a16:creationId xmlns:a16="http://schemas.microsoft.com/office/drawing/2014/main" id="{50D2E926-4939-D9A6-C190-B7B39D55D018}"/>
              </a:ext>
            </a:extLst>
          </p:cNvPr>
          <p:cNvSpPr txBox="1"/>
          <p:nvPr/>
        </p:nvSpPr>
        <p:spPr>
          <a:xfrm>
            <a:off x="17259300" y="9113639"/>
            <a:ext cx="1028700" cy="1173361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</a:pPr>
            <a:endParaRPr/>
          </a:p>
        </p:txBody>
      </p:sp>
      <p:grpSp>
        <p:nvGrpSpPr>
          <p:cNvPr id="23" name="Group 3">
            <a:extLst>
              <a:ext uri="{FF2B5EF4-FFF2-40B4-BE49-F238E27FC236}">
                <a16:creationId xmlns:a16="http://schemas.microsoft.com/office/drawing/2014/main" id="{46FA436C-10DE-9660-5F72-D487D900DA49}"/>
              </a:ext>
            </a:extLst>
          </p:cNvPr>
          <p:cNvGrpSpPr/>
          <p:nvPr/>
        </p:nvGrpSpPr>
        <p:grpSpPr>
          <a:xfrm>
            <a:off x="17259300" y="9113639"/>
            <a:ext cx="1028700" cy="1173361"/>
            <a:chOff x="0" y="-38100"/>
            <a:chExt cx="270933" cy="309033"/>
          </a:xfrm>
        </p:grpSpPr>
        <p:sp>
          <p:nvSpPr>
            <p:cNvPr id="21" name="Freeform 4">
              <a:extLst>
                <a:ext uri="{FF2B5EF4-FFF2-40B4-BE49-F238E27FC236}">
                  <a16:creationId xmlns:a16="http://schemas.microsoft.com/office/drawing/2014/main" id="{04DEBAD4-0DFB-7BD5-6828-2E16CCCA7CDE}"/>
                </a:ext>
              </a:extLst>
            </p:cNvPr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22" name="TextBox 5">
              <a:extLst>
                <a:ext uri="{FF2B5EF4-FFF2-40B4-BE49-F238E27FC236}">
                  <a16:creationId xmlns:a16="http://schemas.microsoft.com/office/drawing/2014/main" id="{2CAB1251-AC6F-951D-627E-6A1B180C56C0}"/>
                </a:ext>
              </a:extLst>
            </p:cNvPr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5" name="TextBox 9">
            <a:extLst>
              <a:ext uri="{FF2B5EF4-FFF2-40B4-BE49-F238E27FC236}">
                <a16:creationId xmlns:a16="http://schemas.microsoft.com/office/drawing/2014/main" id="{35946D2F-2882-F263-3E3A-0722F457F106}"/>
              </a:ext>
            </a:extLst>
          </p:cNvPr>
          <p:cNvSpPr txBox="1"/>
          <p:nvPr/>
        </p:nvSpPr>
        <p:spPr>
          <a:xfrm>
            <a:off x="17499918" y="9638067"/>
            <a:ext cx="547464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21</a:t>
            </a:r>
            <a:endParaRPr lang="pt-BR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29707" y="332729"/>
            <a:ext cx="369285" cy="363243"/>
          </a:xfrm>
          <a:custGeom>
            <a:avLst/>
            <a:gdLst/>
            <a:ahLst/>
            <a:cxnLst/>
            <a:rect l="l" t="t" r="r" b="b"/>
            <a:pathLst>
              <a:path w="369285" h="363243">
                <a:moveTo>
                  <a:pt x="0" y="0"/>
                </a:moveTo>
                <a:lnTo>
                  <a:pt x="369286" y="0"/>
                </a:lnTo>
                <a:lnTo>
                  <a:pt x="369286" y="363242"/>
                </a:lnTo>
                <a:lnTo>
                  <a:pt x="0" y="3632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75475" y="301138"/>
            <a:ext cx="677751" cy="677751"/>
            <a:chOff x="0" y="0"/>
            <a:chExt cx="178502" cy="17850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78502" cy="178502"/>
            </a:xfrm>
            <a:custGeom>
              <a:avLst/>
              <a:gdLst/>
              <a:ahLst/>
              <a:cxnLst/>
              <a:rect l="l" t="t" r="r" b="b"/>
              <a:pathLst>
                <a:path w="178502" h="178502">
                  <a:moveTo>
                    <a:pt x="0" y="0"/>
                  </a:moveTo>
                  <a:lnTo>
                    <a:pt x="178502" y="0"/>
                  </a:lnTo>
                  <a:lnTo>
                    <a:pt x="178502" y="178502"/>
                  </a:lnTo>
                  <a:lnTo>
                    <a:pt x="0" y="178502"/>
                  </a:lnTo>
                  <a:close/>
                </a:path>
              </a:pathLst>
            </a:custGeom>
            <a:gradFill rotWithShape="1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78502" cy="2166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8826990" y="4277464"/>
            <a:ext cx="8428455" cy="2251973"/>
          </a:xfrm>
          <a:custGeom>
            <a:avLst/>
            <a:gdLst/>
            <a:ahLst/>
            <a:cxnLst/>
            <a:rect l="l" t="t" r="r" b="b"/>
            <a:pathLst>
              <a:path w="8428455" h="2251973">
                <a:moveTo>
                  <a:pt x="0" y="0"/>
                </a:moveTo>
                <a:lnTo>
                  <a:pt x="8428454" y="0"/>
                </a:lnTo>
                <a:lnTo>
                  <a:pt x="8428454" y="2251973"/>
                </a:lnTo>
                <a:lnTo>
                  <a:pt x="0" y="225197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b="-175332"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3087337" y="4810327"/>
            <a:ext cx="3767221" cy="1189649"/>
          </a:xfrm>
          <a:custGeom>
            <a:avLst/>
            <a:gdLst/>
            <a:ahLst/>
            <a:cxnLst/>
            <a:rect l="l" t="t" r="r" b="b"/>
            <a:pathLst>
              <a:path w="3767221" h="1189649">
                <a:moveTo>
                  <a:pt x="0" y="0"/>
                </a:moveTo>
                <a:lnTo>
                  <a:pt x="3767220" y="0"/>
                </a:lnTo>
                <a:lnTo>
                  <a:pt x="3767220" y="1189648"/>
                </a:lnTo>
                <a:lnTo>
                  <a:pt x="0" y="118964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298121" y="222579"/>
            <a:ext cx="9146669" cy="1851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20"/>
              </a:lnSpc>
            </a:pPr>
            <a:r>
              <a:rPr lang="en-US" sz="6000">
                <a:solidFill>
                  <a:srgbClr val="1F2020"/>
                </a:solidFill>
                <a:latin typeface="Anton"/>
                <a:ea typeface="Anton"/>
                <a:cs typeface="Anton"/>
                <a:sym typeface="Anton"/>
              </a:rPr>
              <a:t>Backpropagation</a:t>
            </a:r>
          </a:p>
          <a:p>
            <a:pPr algn="l">
              <a:lnSpc>
                <a:spcPts val="7320"/>
              </a:lnSpc>
            </a:pPr>
            <a:endParaRPr lang="en-US" sz="6000">
              <a:solidFill>
                <a:srgbClr val="1F202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266295" y="477136"/>
            <a:ext cx="496110" cy="297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sz="179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03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17000" y="1717863"/>
            <a:ext cx="6784296" cy="8604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500" b="1">
                <a:solidFill>
                  <a:srgbClr val="E300FF"/>
                </a:solidFill>
                <a:latin typeface="Open Sans"/>
                <a:ea typeface="Open Sans"/>
                <a:cs typeface="Open Sans"/>
                <a:sym typeface="Open Sans Bold"/>
              </a:rPr>
              <a:t>Cálculo do Gradiente na Camada de Saída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  <a:endParaRPr lang="en-US" sz="2500" b="1">
              <a:solidFill>
                <a:srgbClr val="E300FF"/>
              </a:solidFill>
              <a:latin typeface="Open Sans"/>
              <a:ea typeface="Open Sans"/>
              <a:cs typeface="Open Sans"/>
              <a:sym typeface="Open Sans 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853225" y="2862193"/>
            <a:ext cx="16276717" cy="13876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75"/>
              </a:lnSpc>
              <a:spcBef>
                <a:spcPct val="0"/>
              </a:spcBef>
            </a:pP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Canva Sans"/>
              </a:rPr>
              <a:t>Para os neurônios na camada de saída, o erro é calculado diretamente comparando a saída prevista com o valor desejado. O gradiente do erro em relação à saída do neurônio é:</a:t>
            </a:r>
          </a:p>
          <a:p>
            <a:pPr algn="just">
              <a:lnSpc>
                <a:spcPts val="3675"/>
              </a:lnSpc>
              <a:spcBef>
                <a:spcPct val="0"/>
              </a:spcBef>
            </a:pPr>
            <a:endParaRPr lang="en-US" sz="2500">
              <a:solidFill>
                <a:srgbClr val="000000"/>
              </a:solidFill>
              <a:latin typeface="Open Sans"/>
              <a:ea typeface="Open Sans"/>
              <a:cs typeface="Open Sans"/>
              <a:sym typeface="Canva Sans"/>
            </a:endParaRPr>
          </a:p>
        </p:txBody>
      </p:sp>
      <p:grpSp>
        <p:nvGrpSpPr>
          <p:cNvPr id="19" name="Group 3">
            <a:extLst>
              <a:ext uri="{FF2B5EF4-FFF2-40B4-BE49-F238E27FC236}">
                <a16:creationId xmlns:a16="http://schemas.microsoft.com/office/drawing/2014/main" id="{325E5F2F-4707-22CE-D6F0-9A1CD886B081}"/>
              </a:ext>
            </a:extLst>
          </p:cNvPr>
          <p:cNvGrpSpPr/>
          <p:nvPr/>
        </p:nvGrpSpPr>
        <p:grpSpPr>
          <a:xfrm>
            <a:off x="17259300" y="9113639"/>
            <a:ext cx="1028700" cy="1173361"/>
            <a:chOff x="0" y="-38100"/>
            <a:chExt cx="270933" cy="309033"/>
          </a:xfrm>
        </p:grpSpPr>
        <p:sp>
          <p:nvSpPr>
            <p:cNvPr id="17" name="Freeform 4">
              <a:extLst>
                <a:ext uri="{FF2B5EF4-FFF2-40B4-BE49-F238E27FC236}">
                  <a16:creationId xmlns:a16="http://schemas.microsoft.com/office/drawing/2014/main" id="{1383693D-30B1-C3B6-28EA-50334DB257A8}"/>
                </a:ext>
              </a:extLst>
            </p:cNvPr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8" name="TextBox 5">
              <a:extLst>
                <a:ext uri="{FF2B5EF4-FFF2-40B4-BE49-F238E27FC236}">
                  <a16:creationId xmlns:a16="http://schemas.microsoft.com/office/drawing/2014/main" id="{76E182F5-FB0E-4D1D-3D35-9B9987BB84C5}"/>
                </a:ext>
              </a:extLst>
            </p:cNvPr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1" name="TextBox 9">
            <a:extLst>
              <a:ext uri="{FF2B5EF4-FFF2-40B4-BE49-F238E27FC236}">
                <a16:creationId xmlns:a16="http://schemas.microsoft.com/office/drawing/2014/main" id="{5BD3290A-8C48-D1DD-1777-3CDE01DCEE5C}"/>
              </a:ext>
            </a:extLst>
          </p:cNvPr>
          <p:cNvSpPr txBox="1"/>
          <p:nvPr/>
        </p:nvSpPr>
        <p:spPr>
          <a:xfrm>
            <a:off x="17499918" y="9638067"/>
            <a:ext cx="547464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22</a:t>
            </a:r>
            <a:endParaRPr lang="pt-BR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29707" y="332729"/>
            <a:ext cx="369285" cy="363243"/>
          </a:xfrm>
          <a:custGeom>
            <a:avLst/>
            <a:gdLst/>
            <a:ahLst/>
            <a:cxnLst/>
            <a:rect l="l" t="t" r="r" b="b"/>
            <a:pathLst>
              <a:path w="369285" h="363243">
                <a:moveTo>
                  <a:pt x="0" y="0"/>
                </a:moveTo>
                <a:lnTo>
                  <a:pt x="369286" y="0"/>
                </a:lnTo>
                <a:lnTo>
                  <a:pt x="369286" y="363242"/>
                </a:lnTo>
                <a:lnTo>
                  <a:pt x="0" y="3632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7259300" y="9258300"/>
            <a:ext cx="1028700" cy="1028700"/>
            <a:chOff x="0" y="0"/>
            <a:chExt cx="270933" cy="2709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75475" y="301138"/>
            <a:ext cx="677751" cy="677751"/>
            <a:chOff x="0" y="0"/>
            <a:chExt cx="178502" cy="17850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78502" cy="178502"/>
            </a:xfrm>
            <a:custGeom>
              <a:avLst/>
              <a:gdLst/>
              <a:ahLst/>
              <a:cxnLst/>
              <a:rect l="l" t="t" r="r" b="b"/>
              <a:pathLst>
                <a:path w="178502" h="178502">
                  <a:moveTo>
                    <a:pt x="0" y="0"/>
                  </a:moveTo>
                  <a:lnTo>
                    <a:pt x="178502" y="0"/>
                  </a:lnTo>
                  <a:lnTo>
                    <a:pt x="178502" y="178502"/>
                  </a:lnTo>
                  <a:lnTo>
                    <a:pt x="0" y="178502"/>
                  </a:lnTo>
                  <a:close/>
                </a:path>
              </a:pathLst>
            </a:custGeom>
            <a:gradFill rotWithShape="1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78502" cy="2166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704589" y="3601505"/>
            <a:ext cx="11196259" cy="4838273"/>
          </a:xfrm>
          <a:custGeom>
            <a:avLst/>
            <a:gdLst/>
            <a:ahLst/>
            <a:cxnLst/>
            <a:rect l="l" t="t" r="r" b="b"/>
            <a:pathLst>
              <a:path w="11196259" h="4838273">
                <a:moveTo>
                  <a:pt x="0" y="0"/>
                </a:moveTo>
                <a:lnTo>
                  <a:pt x="11196259" y="0"/>
                </a:lnTo>
                <a:lnTo>
                  <a:pt x="11196259" y="4838272"/>
                </a:lnTo>
                <a:lnTo>
                  <a:pt x="0" y="48382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7499918" y="9638067"/>
            <a:ext cx="547464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23</a:t>
            </a:r>
            <a:endParaRPr lang="pt-BR" dirty="0"/>
          </a:p>
        </p:txBody>
      </p:sp>
      <p:sp>
        <p:nvSpPr>
          <p:cNvPr id="12" name="TextBox 12"/>
          <p:cNvSpPr txBox="1"/>
          <p:nvPr/>
        </p:nvSpPr>
        <p:spPr>
          <a:xfrm>
            <a:off x="1298121" y="222579"/>
            <a:ext cx="9146669" cy="1851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20"/>
              </a:lnSpc>
            </a:pPr>
            <a:r>
              <a:rPr lang="en-US" sz="6000">
                <a:solidFill>
                  <a:srgbClr val="1F2020"/>
                </a:solidFill>
                <a:latin typeface="Anton"/>
                <a:ea typeface="Anton"/>
                <a:cs typeface="Anton"/>
                <a:sym typeface="Anton"/>
              </a:rPr>
              <a:t>Backpropagation</a:t>
            </a:r>
          </a:p>
          <a:p>
            <a:pPr algn="l">
              <a:lnSpc>
                <a:spcPts val="7320"/>
              </a:lnSpc>
            </a:pPr>
            <a:endParaRPr lang="en-US" sz="6000">
              <a:solidFill>
                <a:srgbClr val="1F202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266295" y="477136"/>
            <a:ext cx="496110" cy="297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sz="179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03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45624" y="2872121"/>
            <a:ext cx="9922626" cy="860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99"/>
              </a:lnSpc>
            </a:pP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O gradiente para um neurônio em uma camada oculta é:</a:t>
            </a:r>
          </a:p>
          <a:p>
            <a:pPr algn="just">
              <a:lnSpc>
                <a:spcPts val="3499"/>
              </a:lnSpc>
              <a:spcBef>
                <a:spcPct val="0"/>
              </a:spcBef>
            </a:pPr>
            <a:endParaRPr lang="en-US" sz="2500">
              <a:solidFill>
                <a:srgbClr val="1F202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328925" y="1638741"/>
            <a:ext cx="7071404" cy="8604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500" b="1">
                <a:solidFill>
                  <a:srgbClr val="E300FF"/>
                </a:solidFill>
                <a:latin typeface="Open Sans"/>
                <a:ea typeface="Open Sans"/>
                <a:cs typeface="Open Sans"/>
                <a:sym typeface="Open Sans Bold"/>
              </a:rPr>
              <a:t>Cálculo do Gradiente nas Camadas Ocultas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  <a:endParaRPr lang="en-US" sz="2500" b="1">
              <a:solidFill>
                <a:srgbClr val="E300FF"/>
              </a:solidFill>
              <a:latin typeface="Open Sans"/>
              <a:ea typeface="Open Sans"/>
              <a:cs typeface="Open Sans"/>
              <a:sym typeface="Open Sans Bold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705489" y="8727269"/>
            <a:ext cx="15210157" cy="8681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499"/>
              </a:lnSpc>
              <a:spcBef>
                <a:spcPct val="0"/>
              </a:spcBef>
            </a:pP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Canva Sans"/>
              </a:rPr>
              <a:t>Esta </a:t>
            </a:r>
            <a:r>
              <a:rPr lang="en-US" sz="250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Canva Sans"/>
              </a:rPr>
              <a:t>fórmula</a:t>
            </a: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Canva Sans"/>
              </a:rPr>
              <a:t> </a:t>
            </a:r>
            <a:r>
              <a:rPr lang="en-US" sz="250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Canva Sans"/>
              </a:rPr>
              <a:t>mostra</a:t>
            </a: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Canva Sans"/>
              </a:rPr>
              <a:t> </a:t>
            </a:r>
            <a:r>
              <a:rPr lang="en-US" sz="250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Canva Sans"/>
              </a:rPr>
              <a:t>como</a:t>
            </a: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Canva Sans"/>
              </a:rPr>
              <a:t> o </a:t>
            </a:r>
            <a:r>
              <a:rPr lang="en-US" sz="250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Canva Sans"/>
              </a:rPr>
              <a:t>erro</a:t>
            </a: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Canva Sans"/>
              </a:rPr>
              <a:t> é </a:t>
            </a:r>
            <a:r>
              <a:rPr lang="en-US" sz="250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Canva Sans"/>
              </a:rPr>
              <a:t>propagado</a:t>
            </a: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Canva Sans"/>
              </a:rPr>
              <a:t> de volta </a:t>
            </a:r>
            <a:r>
              <a:rPr lang="en-US" sz="250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Canva Sans"/>
              </a:rPr>
              <a:t>através</a:t>
            </a: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Canva Sans"/>
              </a:rPr>
              <a:t> da rede, </a:t>
            </a:r>
            <a:r>
              <a:rPr lang="en-US" sz="250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Canva Sans"/>
              </a:rPr>
              <a:t>camada</a:t>
            </a: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Canva Sans"/>
              </a:rPr>
              <a:t> </a:t>
            </a:r>
            <a:r>
              <a:rPr lang="en-US" sz="250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Canva Sans"/>
              </a:rPr>
              <a:t>por</a:t>
            </a: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Canva Sans"/>
              </a:rPr>
              <a:t> </a:t>
            </a:r>
            <a:r>
              <a:rPr lang="en-US" sz="250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Canva Sans"/>
              </a:rPr>
              <a:t>camada</a:t>
            </a:r>
          </a:p>
          <a:p>
            <a:pPr algn="just">
              <a:lnSpc>
                <a:spcPts val="3499"/>
              </a:lnSpc>
              <a:spcBef>
                <a:spcPct val="0"/>
              </a:spcBef>
            </a:pPr>
            <a:endParaRPr lang="en-US" sz="2500">
              <a:solidFill>
                <a:srgbClr val="000000"/>
              </a:solidFill>
              <a:latin typeface="Open Sans"/>
              <a:ea typeface="Open Sans"/>
              <a:cs typeface="Open Sans"/>
              <a:sym typeface="Canva San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2C979B-D3FA-0649-BD54-65285476F0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0949ADA8-7CFD-1B02-EB66-4D44931AC50C}"/>
              </a:ext>
            </a:extLst>
          </p:cNvPr>
          <p:cNvSpPr/>
          <p:nvPr/>
        </p:nvSpPr>
        <p:spPr>
          <a:xfrm>
            <a:off x="329707" y="332729"/>
            <a:ext cx="369285" cy="363243"/>
          </a:xfrm>
          <a:custGeom>
            <a:avLst/>
            <a:gdLst/>
            <a:ahLst/>
            <a:cxnLst/>
            <a:rect l="l" t="t" r="r" b="b"/>
            <a:pathLst>
              <a:path w="369285" h="363243">
                <a:moveTo>
                  <a:pt x="0" y="0"/>
                </a:moveTo>
                <a:lnTo>
                  <a:pt x="369286" y="0"/>
                </a:lnTo>
                <a:lnTo>
                  <a:pt x="369286" y="363242"/>
                </a:lnTo>
                <a:lnTo>
                  <a:pt x="0" y="36324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870BF958-705F-0241-0CCB-61C6C3D179EE}"/>
              </a:ext>
            </a:extLst>
          </p:cNvPr>
          <p:cNvGrpSpPr/>
          <p:nvPr/>
        </p:nvGrpSpPr>
        <p:grpSpPr>
          <a:xfrm>
            <a:off x="17259300" y="9258300"/>
            <a:ext cx="1028700" cy="1028700"/>
            <a:chOff x="0" y="0"/>
            <a:chExt cx="270933" cy="270933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56A80938-3259-8536-2003-0FF16C5A8AEF}"/>
                </a:ext>
              </a:extLst>
            </p:cNvPr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A1AD921E-BD2E-DFFA-9770-4493BE53D23E}"/>
                </a:ext>
              </a:extLst>
            </p:cNvPr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545EA819-F073-57D5-5A78-9029AE1A3EBD}"/>
              </a:ext>
            </a:extLst>
          </p:cNvPr>
          <p:cNvGrpSpPr/>
          <p:nvPr/>
        </p:nvGrpSpPr>
        <p:grpSpPr>
          <a:xfrm>
            <a:off x="175475" y="301138"/>
            <a:ext cx="677751" cy="677751"/>
            <a:chOff x="0" y="0"/>
            <a:chExt cx="178502" cy="178502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7C0FCE52-AF28-F64D-6826-582C96073C00}"/>
                </a:ext>
              </a:extLst>
            </p:cNvPr>
            <p:cNvSpPr/>
            <p:nvPr/>
          </p:nvSpPr>
          <p:spPr>
            <a:xfrm>
              <a:off x="0" y="0"/>
              <a:ext cx="178502" cy="178502"/>
            </a:xfrm>
            <a:custGeom>
              <a:avLst/>
              <a:gdLst/>
              <a:ahLst/>
              <a:cxnLst/>
              <a:rect l="l" t="t" r="r" b="b"/>
              <a:pathLst>
                <a:path w="178502" h="178502">
                  <a:moveTo>
                    <a:pt x="0" y="0"/>
                  </a:moveTo>
                  <a:lnTo>
                    <a:pt x="178502" y="0"/>
                  </a:lnTo>
                  <a:lnTo>
                    <a:pt x="178502" y="178502"/>
                  </a:lnTo>
                  <a:lnTo>
                    <a:pt x="0" y="178502"/>
                  </a:lnTo>
                  <a:close/>
                </a:path>
              </a:pathLst>
            </a:custGeom>
            <a:gradFill rotWithShape="1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5AF92895-5116-0FC3-D2E6-1A7E31832B41}"/>
                </a:ext>
              </a:extLst>
            </p:cNvPr>
            <p:cNvSpPr txBox="1"/>
            <p:nvPr/>
          </p:nvSpPr>
          <p:spPr>
            <a:xfrm>
              <a:off x="0" y="-38100"/>
              <a:ext cx="178502" cy="2166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TextBox 11">
            <a:extLst>
              <a:ext uri="{FF2B5EF4-FFF2-40B4-BE49-F238E27FC236}">
                <a16:creationId xmlns:a16="http://schemas.microsoft.com/office/drawing/2014/main" id="{62044649-41E0-17C0-C1E5-07E370A4A9FF}"/>
              </a:ext>
            </a:extLst>
          </p:cNvPr>
          <p:cNvSpPr txBox="1"/>
          <p:nvPr/>
        </p:nvSpPr>
        <p:spPr>
          <a:xfrm>
            <a:off x="17499918" y="9638067"/>
            <a:ext cx="547464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24</a:t>
            </a:r>
            <a:endParaRPr lang="pt-BR" dirty="0"/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F015E7C2-3746-D7FC-ACD0-F99F8F950C89}"/>
              </a:ext>
            </a:extLst>
          </p:cNvPr>
          <p:cNvSpPr txBox="1"/>
          <p:nvPr/>
        </p:nvSpPr>
        <p:spPr>
          <a:xfrm>
            <a:off x="1298121" y="222579"/>
            <a:ext cx="9146669" cy="1851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20"/>
              </a:lnSpc>
            </a:pPr>
            <a:r>
              <a:rPr lang="en-US" sz="6000">
                <a:solidFill>
                  <a:srgbClr val="1F2020"/>
                </a:solidFill>
                <a:latin typeface="Anton"/>
                <a:ea typeface="Anton"/>
                <a:cs typeface="Anton"/>
                <a:sym typeface="Anton"/>
              </a:rPr>
              <a:t>Backpropagation</a:t>
            </a:r>
          </a:p>
          <a:p>
            <a:pPr algn="l">
              <a:lnSpc>
                <a:spcPts val="7320"/>
              </a:lnSpc>
            </a:pPr>
            <a:endParaRPr lang="en-US" sz="6000">
              <a:solidFill>
                <a:srgbClr val="1F202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A36370E7-A8C1-B2DE-E591-9B588BFFAA79}"/>
              </a:ext>
            </a:extLst>
          </p:cNvPr>
          <p:cNvSpPr txBox="1"/>
          <p:nvPr/>
        </p:nvSpPr>
        <p:spPr>
          <a:xfrm>
            <a:off x="266295" y="477136"/>
            <a:ext cx="496110" cy="297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sz="179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03</a:t>
            </a: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5626E205-A9CE-666C-F9FB-B29136257027}"/>
              </a:ext>
            </a:extLst>
          </p:cNvPr>
          <p:cNvSpPr txBox="1"/>
          <p:nvPr/>
        </p:nvSpPr>
        <p:spPr>
          <a:xfrm>
            <a:off x="512489" y="1638741"/>
            <a:ext cx="8731102" cy="8681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99"/>
              </a:lnSpc>
            </a:pPr>
            <a:r>
              <a:rPr lang="en-US" sz="2450" b="1" err="1">
                <a:solidFill>
                  <a:srgbClr val="E300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Exemplo</a:t>
            </a:r>
            <a:r>
              <a:rPr lang="en-US" sz="2450" b="1">
                <a:solidFill>
                  <a:srgbClr val="E300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 do </a:t>
            </a:r>
            <a:r>
              <a:rPr lang="en-US" sz="2450" b="1" err="1">
                <a:solidFill>
                  <a:srgbClr val="E300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Gradiente</a:t>
            </a:r>
            <a:r>
              <a:rPr lang="en-US" sz="2450" b="1">
                <a:solidFill>
                  <a:srgbClr val="E300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2450" b="1" err="1">
                <a:solidFill>
                  <a:srgbClr val="E300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nas</a:t>
            </a:r>
            <a:r>
              <a:rPr lang="en-US" sz="2450" b="1">
                <a:solidFill>
                  <a:srgbClr val="E300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2450" b="1" err="1">
                <a:solidFill>
                  <a:srgbClr val="E300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Camadas</a:t>
            </a:r>
            <a:r>
              <a:rPr lang="en-US" sz="2450" b="1">
                <a:solidFill>
                  <a:srgbClr val="E300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2450" b="1" err="1">
                <a:solidFill>
                  <a:srgbClr val="E300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Ocultas</a:t>
            </a:r>
            <a:endParaRPr lang="en-US" sz="2450" b="1" err="1">
              <a:solidFill>
                <a:srgbClr val="E300FF"/>
              </a:solidFill>
              <a:latin typeface="Open Sans Bold"/>
              <a:ea typeface="Open Sans Bold"/>
              <a:cs typeface="Open Sans Bold"/>
            </a:endParaRPr>
          </a:p>
          <a:p>
            <a:pPr algn="l">
              <a:lnSpc>
                <a:spcPts val="3499"/>
              </a:lnSpc>
              <a:spcBef>
                <a:spcPct val="0"/>
              </a:spcBef>
            </a:pPr>
            <a:endParaRPr lang="en-US" sz="2499" b="1">
              <a:solidFill>
                <a:srgbClr val="E300FF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</p:txBody>
      </p:sp>
      <p:pic>
        <p:nvPicPr>
          <p:cNvPr id="14" name="Picture 9">
            <a:hlinkClick r:id="" action="ppaction://media"/>
            <a:extLst>
              <a:ext uri="{FF2B5EF4-FFF2-40B4-BE49-F238E27FC236}">
                <a16:creationId xmlns:a16="http://schemas.microsoft.com/office/drawing/2014/main" id="{A8840BD0-CAEF-704D-A088-6DB1DDA6464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/>
          <a:stretch>
            <a:fillRect/>
          </a:stretch>
        </p:blipFill>
        <p:spPr>
          <a:xfrm>
            <a:off x="4233842" y="2722966"/>
            <a:ext cx="9810997" cy="6535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132718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0">
                <p:cTn id="2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29707" y="332729"/>
            <a:ext cx="369285" cy="363243"/>
          </a:xfrm>
          <a:custGeom>
            <a:avLst/>
            <a:gdLst/>
            <a:ahLst/>
            <a:cxnLst/>
            <a:rect l="l" t="t" r="r" b="b"/>
            <a:pathLst>
              <a:path w="369285" h="363243">
                <a:moveTo>
                  <a:pt x="0" y="0"/>
                </a:moveTo>
                <a:lnTo>
                  <a:pt x="369286" y="0"/>
                </a:lnTo>
                <a:lnTo>
                  <a:pt x="369286" y="363242"/>
                </a:lnTo>
                <a:lnTo>
                  <a:pt x="0" y="3632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7259300" y="9258300"/>
            <a:ext cx="1028700" cy="1028700"/>
            <a:chOff x="0" y="0"/>
            <a:chExt cx="270933" cy="2709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75475" y="301138"/>
            <a:ext cx="677751" cy="677751"/>
            <a:chOff x="0" y="0"/>
            <a:chExt cx="178502" cy="17850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78502" cy="178502"/>
            </a:xfrm>
            <a:custGeom>
              <a:avLst/>
              <a:gdLst/>
              <a:ahLst/>
              <a:cxnLst/>
              <a:rect l="l" t="t" r="r" b="b"/>
              <a:pathLst>
                <a:path w="178502" h="178502">
                  <a:moveTo>
                    <a:pt x="0" y="0"/>
                  </a:moveTo>
                  <a:lnTo>
                    <a:pt x="178502" y="0"/>
                  </a:lnTo>
                  <a:lnTo>
                    <a:pt x="178502" y="178502"/>
                  </a:lnTo>
                  <a:lnTo>
                    <a:pt x="0" y="178502"/>
                  </a:lnTo>
                  <a:close/>
                </a:path>
              </a:pathLst>
            </a:custGeom>
            <a:gradFill rotWithShape="1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78502" cy="2166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8065912" y="8159312"/>
            <a:ext cx="816945" cy="1096571"/>
          </a:xfrm>
          <a:custGeom>
            <a:avLst/>
            <a:gdLst/>
            <a:ahLst/>
            <a:cxnLst/>
            <a:rect l="l" t="t" r="r" b="b"/>
            <a:pathLst>
              <a:path w="816945" h="1096571">
                <a:moveTo>
                  <a:pt x="0" y="0"/>
                </a:moveTo>
                <a:lnTo>
                  <a:pt x="816946" y="0"/>
                </a:lnTo>
                <a:lnTo>
                  <a:pt x="816946" y="1096571"/>
                </a:lnTo>
                <a:lnTo>
                  <a:pt x="0" y="10965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7919196" y="1650652"/>
            <a:ext cx="1078335" cy="1043289"/>
          </a:xfrm>
          <a:custGeom>
            <a:avLst/>
            <a:gdLst/>
            <a:ahLst/>
            <a:cxnLst/>
            <a:rect l="l" t="t" r="r" b="b"/>
            <a:pathLst>
              <a:path w="1078335" h="1043289">
                <a:moveTo>
                  <a:pt x="0" y="0"/>
                </a:moveTo>
                <a:lnTo>
                  <a:pt x="1078335" y="0"/>
                </a:lnTo>
                <a:lnTo>
                  <a:pt x="1078335" y="1043289"/>
                </a:lnTo>
                <a:lnTo>
                  <a:pt x="0" y="104328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7957892" y="3812973"/>
            <a:ext cx="1000944" cy="994688"/>
          </a:xfrm>
          <a:custGeom>
            <a:avLst/>
            <a:gdLst/>
            <a:ahLst/>
            <a:cxnLst/>
            <a:rect l="l" t="t" r="r" b="b"/>
            <a:pathLst>
              <a:path w="1000944" h="994688">
                <a:moveTo>
                  <a:pt x="0" y="0"/>
                </a:moveTo>
                <a:lnTo>
                  <a:pt x="1000943" y="0"/>
                </a:lnTo>
                <a:lnTo>
                  <a:pt x="1000943" y="994687"/>
                </a:lnTo>
                <a:lnTo>
                  <a:pt x="0" y="99468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329707" y="1387474"/>
            <a:ext cx="8446383" cy="80497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endParaRPr sz="2500">
              <a:latin typeface="Open Sans"/>
              <a:ea typeface="Open Sans"/>
              <a:cs typeface="Open Sans"/>
            </a:endParaRPr>
          </a:p>
          <a:p>
            <a:pPr marL="539745" lvl="1" indent="-269872" algn="l">
              <a:lnSpc>
                <a:spcPts val="3499"/>
              </a:lnSpc>
              <a:buFont typeface="Arial"/>
              <a:buChar char="•"/>
            </a:pP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Atribuição de responsabilidade</a:t>
            </a:r>
          </a:p>
          <a:p>
            <a:pPr algn="l">
              <a:lnSpc>
                <a:spcPts val="3499"/>
              </a:lnSpc>
            </a:pPr>
            <a:endParaRPr lang="en-US" sz="2500">
              <a:solidFill>
                <a:srgbClr val="1F202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l">
              <a:lnSpc>
                <a:spcPts val="3499"/>
              </a:lnSpc>
            </a:pPr>
            <a:endParaRPr lang="en-US" sz="2500">
              <a:solidFill>
                <a:srgbClr val="1F202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l">
              <a:lnSpc>
                <a:spcPts val="3499"/>
              </a:lnSpc>
            </a:pPr>
            <a:endParaRPr lang="en-US" sz="2500">
              <a:solidFill>
                <a:srgbClr val="1F202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l">
              <a:lnSpc>
                <a:spcPts val="3499"/>
              </a:lnSpc>
            </a:pPr>
            <a:endParaRPr lang="en-US" sz="2500">
              <a:solidFill>
                <a:srgbClr val="1F202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539745" lvl="1" indent="-269872" algn="l">
              <a:lnSpc>
                <a:spcPts val="3499"/>
              </a:lnSpc>
              <a:buFont typeface="Arial"/>
              <a:buChar char="•"/>
            </a:pP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Aprendizados eficientes</a:t>
            </a:r>
          </a:p>
          <a:p>
            <a:pPr algn="l">
              <a:lnSpc>
                <a:spcPts val="3499"/>
              </a:lnSpc>
            </a:pPr>
            <a:endParaRPr lang="en-US" sz="2500">
              <a:solidFill>
                <a:srgbClr val="1F202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l">
              <a:lnSpc>
                <a:spcPts val="3499"/>
              </a:lnSpc>
            </a:pPr>
            <a:endParaRPr lang="en-US" sz="2500">
              <a:solidFill>
                <a:srgbClr val="1F202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l">
              <a:lnSpc>
                <a:spcPts val="3499"/>
              </a:lnSpc>
            </a:pPr>
            <a:endParaRPr lang="en-US" sz="2500">
              <a:solidFill>
                <a:srgbClr val="1F202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l">
              <a:lnSpc>
                <a:spcPts val="3499"/>
              </a:lnSpc>
            </a:pPr>
            <a:endParaRPr lang="en-US" sz="2500">
              <a:solidFill>
                <a:srgbClr val="1F202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539745" lvl="1" indent="-269872" algn="l">
              <a:lnSpc>
                <a:spcPts val="3499"/>
              </a:lnSpc>
              <a:buFont typeface="Arial"/>
              <a:buChar char="•"/>
            </a:pP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Aprendizados em camadas profundas</a:t>
            </a:r>
          </a:p>
          <a:p>
            <a:pPr algn="l">
              <a:lnSpc>
                <a:spcPts val="3499"/>
              </a:lnSpc>
            </a:pPr>
            <a:endParaRPr lang="en-US" sz="2500">
              <a:solidFill>
                <a:srgbClr val="1F202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l">
              <a:lnSpc>
                <a:spcPts val="3499"/>
              </a:lnSpc>
            </a:pPr>
            <a:endParaRPr lang="en-US" sz="2500">
              <a:solidFill>
                <a:srgbClr val="1F202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l">
              <a:lnSpc>
                <a:spcPts val="3499"/>
              </a:lnSpc>
            </a:pPr>
            <a:endParaRPr lang="en-US" sz="2500">
              <a:solidFill>
                <a:srgbClr val="1F202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l">
              <a:lnSpc>
                <a:spcPts val="3499"/>
              </a:lnSpc>
            </a:pPr>
            <a:endParaRPr lang="en-US" sz="2500">
              <a:solidFill>
                <a:srgbClr val="1F202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539745" lvl="1" indent="-269872" algn="l">
              <a:lnSpc>
                <a:spcPts val="3499"/>
              </a:lnSpc>
              <a:buFont typeface="Arial"/>
              <a:buChar char="•"/>
            </a:pP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Base para algorítmos avançados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  <a:endParaRPr lang="en-US" sz="2500">
              <a:solidFill>
                <a:srgbClr val="1F202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" name="Freeform 13"/>
          <p:cNvSpPr/>
          <p:nvPr/>
        </p:nvSpPr>
        <p:spPr>
          <a:xfrm>
            <a:off x="7989935" y="6078611"/>
            <a:ext cx="968901" cy="813877"/>
          </a:xfrm>
          <a:custGeom>
            <a:avLst/>
            <a:gdLst/>
            <a:ahLst/>
            <a:cxnLst/>
            <a:rect l="l" t="t" r="r" b="b"/>
            <a:pathLst>
              <a:path w="968901" h="813877">
                <a:moveTo>
                  <a:pt x="0" y="0"/>
                </a:moveTo>
                <a:lnTo>
                  <a:pt x="968900" y="0"/>
                </a:lnTo>
                <a:lnTo>
                  <a:pt x="968900" y="813876"/>
                </a:lnTo>
                <a:lnTo>
                  <a:pt x="0" y="81387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298121" y="222579"/>
            <a:ext cx="11839474" cy="1851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20"/>
              </a:lnSpc>
            </a:pPr>
            <a:r>
              <a:rPr lang="en-US" sz="6000">
                <a:solidFill>
                  <a:srgbClr val="1F2020"/>
                </a:solidFill>
                <a:latin typeface="Anton"/>
                <a:ea typeface="Anton"/>
                <a:cs typeface="Anton"/>
                <a:sym typeface="Anton"/>
              </a:rPr>
              <a:t>Importância do Backpropagation</a:t>
            </a:r>
          </a:p>
          <a:p>
            <a:pPr algn="l">
              <a:lnSpc>
                <a:spcPts val="7320"/>
              </a:lnSpc>
            </a:pPr>
            <a:endParaRPr lang="en-US" sz="6000">
              <a:solidFill>
                <a:srgbClr val="1F202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7499918" y="9638067"/>
            <a:ext cx="547464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25</a:t>
            </a:r>
            <a:endParaRPr lang="pt-BR" dirty="0"/>
          </a:p>
        </p:txBody>
      </p:sp>
      <p:sp>
        <p:nvSpPr>
          <p:cNvPr id="16" name="TextBox 16"/>
          <p:cNvSpPr txBox="1"/>
          <p:nvPr/>
        </p:nvSpPr>
        <p:spPr>
          <a:xfrm>
            <a:off x="266295" y="477136"/>
            <a:ext cx="496110" cy="297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sz="179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3.1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29707" y="332729"/>
            <a:ext cx="369285" cy="363243"/>
          </a:xfrm>
          <a:custGeom>
            <a:avLst/>
            <a:gdLst/>
            <a:ahLst/>
            <a:cxnLst/>
            <a:rect l="l" t="t" r="r" b="b"/>
            <a:pathLst>
              <a:path w="369285" h="363243">
                <a:moveTo>
                  <a:pt x="0" y="0"/>
                </a:moveTo>
                <a:lnTo>
                  <a:pt x="369286" y="0"/>
                </a:lnTo>
                <a:lnTo>
                  <a:pt x="369286" y="363242"/>
                </a:lnTo>
                <a:lnTo>
                  <a:pt x="0" y="3632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7259300" y="9258300"/>
            <a:ext cx="1028700" cy="1028700"/>
            <a:chOff x="0" y="0"/>
            <a:chExt cx="270933" cy="2709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75475" y="301138"/>
            <a:ext cx="677751" cy="677751"/>
            <a:chOff x="0" y="0"/>
            <a:chExt cx="178502" cy="17850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78502" cy="178502"/>
            </a:xfrm>
            <a:custGeom>
              <a:avLst/>
              <a:gdLst/>
              <a:ahLst/>
              <a:cxnLst/>
              <a:rect l="l" t="t" r="r" b="b"/>
              <a:pathLst>
                <a:path w="178502" h="178502">
                  <a:moveTo>
                    <a:pt x="0" y="0"/>
                  </a:moveTo>
                  <a:lnTo>
                    <a:pt x="178502" y="0"/>
                  </a:lnTo>
                  <a:lnTo>
                    <a:pt x="178502" y="178502"/>
                  </a:lnTo>
                  <a:lnTo>
                    <a:pt x="0" y="178502"/>
                  </a:lnTo>
                  <a:close/>
                </a:path>
              </a:pathLst>
            </a:custGeom>
            <a:gradFill rotWithShape="1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78502" cy="2166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7499918" y="9638067"/>
            <a:ext cx="547464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26</a:t>
            </a:r>
            <a:endParaRPr lang="pt-BR" dirty="0"/>
          </a:p>
        </p:txBody>
      </p:sp>
      <p:sp>
        <p:nvSpPr>
          <p:cNvPr id="11" name="TextBox 11"/>
          <p:cNvSpPr txBox="1"/>
          <p:nvPr/>
        </p:nvSpPr>
        <p:spPr>
          <a:xfrm>
            <a:off x="1298121" y="222579"/>
            <a:ext cx="9146669" cy="1851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20"/>
              </a:lnSpc>
            </a:pPr>
            <a:r>
              <a:rPr lang="en-US" sz="6000">
                <a:solidFill>
                  <a:srgbClr val="1F2020"/>
                </a:solidFill>
                <a:latin typeface="Anton"/>
                <a:ea typeface="Anton"/>
                <a:cs typeface="Anton"/>
                <a:sym typeface="Anton"/>
              </a:rPr>
              <a:t>Atualização dos Pesos</a:t>
            </a:r>
          </a:p>
          <a:p>
            <a:pPr algn="l">
              <a:lnSpc>
                <a:spcPts val="7320"/>
              </a:lnSpc>
            </a:pPr>
            <a:endParaRPr lang="en-US" sz="6000">
              <a:solidFill>
                <a:srgbClr val="1F202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266295" y="477136"/>
            <a:ext cx="496110" cy="297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sz="179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04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45624" y="2503568"/>
            <a:ext cx="15291977" cy="13170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99"/>
              </a:lnSpc>
            </a:pP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No contexto do treinamento de redes neurais, a função a ser minimizada é a função de erro, e os parâmetros são os pesos e vieses da rede. A regra de atualização básica do gradiente descendente é:</a:t>
            </a:r>
          </a:p>
          <a:p>
            <a:pPr algn="just">
              <a:lnSpc>
                <a:spcPts val="3499"/>
              </a:lnSpc>
              <a:spcBef>
                <a:spcPct val="0"/>
              </a:spcBef>
            </a:pPr>
            <a:endParaRPr lang="en-US" sz="2500">
              <a:solidFill>
                <a:srgbClr val="1F202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328925" y="1645970"/>
            <a:ext cx="6148589" cy="8604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500" b="1">
                <a:solidFill>
                  <a:srgbClr val="E300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Algoritmo do Gradiente Descendente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  <a:endParaRPr lang="en-US" sz="2500" b="1">
              <a:solidFill>
                <a:srgbClr val="E300FF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DF654AF0-2E95-694D-4138-E2E1D2B435C5}"/>
              </a:ext>
            </a:extLst>
          </p:cNvPr>
          <p:cNvSpPr txBox="1"/>
          <p:nvPr/>
        </p:nvSpPr>
        <p:spPr>
          <a:xfrm>
            <a:off x="7757361" y="4042611"/>
            <a:ext cx="7856620" cy="393954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500" b="1">
                <a:latin typeface="Open Sans"/>
                <a:ea typeface="Open Sans"/>
                <a:cs typeface="Open Sans"/>
              </a:rPr>
              <a:t>Onde:</a:t>
            </a:r>
            <a:endParaRPr lang="en-US" sz="2500">
              <a:latin typeface="Open Sans"/>
              <a:ea typeface="Open Sans"/>
              <a:cs typeface="Open Sans"/>
            </a:endParaRPr>
          </a:p>
          <a:p>
            <a:pPr marL="228600" indent="-228600">
              <a:buFont typeface=""/>
              <a:buChar char="•"/>
            </a:pPr>
            <a:r>
              <a:rPr lang="en-US" sz="2500" err="1">
                <a:latin typeface="Open Sans"/>
                <a:ea typeface="Open Sans"/>
                <a:cs typeface="Open Sans"/>
              </a:rPr>
              <a:t>wji</a:t>
            </a:r>
            <a:r>
              <a:rPr lang="en-US" sz="2500">
                <a:latin typeface="Open Sans"/>
                <a:ea typeface="Open Sans"/>
                <a:cs typeface="Open Sans"/>
              </a:rPr>
              <a:t>​ é o peso da </a:t>
            </a:r>
            <a:r>
              <a:rPr lang="en-US" sz="2500" err="1">
                <a:latin typeface="Open Sans"/>
                <a:ea typeface="Open Sans"/>
                <a:cs typeface="Open Sans"/>
              </a:rPr>
              <a:t>conexão</a:t>
            </a:r>
            <a:r>
              <a:rPr lang="en-US" sz="2500">
                <a:latin typeface="Open Sans"/>
                <a:ea typeface="Open Sans"/>
                <a:cs typeface="Open Sans"/>
              </a:rPr>
              <a:t> entre o </a:t>
            </a:r>
            <a:r>
              <a:rPr lang="en-US" sz="2500" err="1">
                <a:latin typeface="Open Sans"/>
                <a:ea typeface="Open Sans"/>
                <a:cs typeface="Open Sans"/>
              </a:rPr>
              <a:t>neurônio</a:t>
            </a:r>
            <a:r>
              <a:rPr lang="en-US" sz="2500">
                <a:latin typeface="Open Sans"/>
                <a:ea typeface="Open Sans"/>
                <a:cs typeface="Open Sans"/>
              </a:rPr>
              <a:t> </a:t>
            </a:r>
            <a:r>
              <a:rPr lang="en-US" sz="2500" err="1">
                <a:latin typeface="Open Sans"/>
                <a:ea typeface="Open Sans"/>
                <a:cs typeface="Open Sans"/>
              </a:rPr>
              <a:t>i</a:t>
            </a:r>
            <a:r>
              <a:rPr lang="en-US" sz="2500">
                <a:latin typeface="Open Sans"/>
                <a:ea typeface="Open Sans"/>
                <a:cs typeface="Open Sans"/>
              </a:rPr>
              <a:t> </a:t>
            </a:r>
            <a:r>
              <a:rPr lang="en-US" sz="2500" err="1">
                <a:latin typeface="Open Sans"/>
                <a:ea typeface="Open Sans"/>
                <a:cs typeface="Open Sans"/>
              </a:rPr>
              <a:t>na</a:t>
            </a:r>
            <a:r>
              <a:rPr lang="en-US" sz="2500">
                <a:latin typeface="Open Sans"/>
                <a:ea typeface="Open Sans"/>
                <a:cs typeface="Open Sans"/>
              </a:rPr>
              <a:t> </a:t>
            </a:r>
            <a:r>
              <a:rPr lang="en-US" sz="2500" err="1">
                <a:latin typeface="Open Sans"/>
                <a:ea typeface="Open Sans"/>
                <a:cs typeface="Open Sans"/>
              </a:rPr>
              <a:t>camada</a:t>
            </a:r>
            <a:r>
              <a:rPr lang="en-US" sz="2500">
                <a:latin typeface="Open Sans"/>
                <a:ea typeface="Open Sans"/>
                <a:cs typeface="Open Sans"/>
              </a:rPr>
              <a:t> l−1 e o </a:t>
            </a:r>
            <a:r>
              <a:rPr lang="en-US" sz="2500" err="1">
                <a:latin typeface="Open Sans"/>
                <a:ea typeface="Open Sans"/>
                <a:cs typeface="Open Sans"/>
              </a:rPr>
              <a:t>neurônio</a:t>
            </a:r>
            <a:r>
              <a:rPr lang="en-US" sz="2500">
                <a:latin typeface="Open Sans"/>
                <a:ea typeface="Open Sans"/>
                <a:cs typeface="Open Sans"/>
              </a:rPr>
              <a:t> j </a:t>
            </a:r>
            <a:r>
              <a:rPr lang="en-US" sz="2500" err="1">
                <a:latin typeface="Open Sans"/>
                <a:ea typeface="Open Sans"/>
                <a:cs typeface="Open Sans"/>
              </a:rPr>
              <a:t>na</a:t>
            </a:r>
            <a:r>
              <a:rPr lang="en-US" sz="2500">
                <a:latin typeface="Open Sans"/>
                <a:ea typeface="Open Sans"/>
                <a:cs typeface="Open Sans"/>
              </a:rPr>
              <a:t> </a:t>
            </a:r>
            <a:r>
              <a:rPr lang="en-US" sz="2500" err="1">
                <a:latin typeface="Open Sans"/>
                <a:ea typeface="Open Sans"/>
                <a:cs typeface="Open Sans"/>
              </a:rPr>
              <a:t>camada</a:t>
            </a:r>
            <a:r>
              <a:rPr lang="en-US" sz="2500">
                <a:latin typeface="Open Sans"/>
                <a:ea typeface="Open Sans"/>
                <a:cs typeface="Open Sans"/>
              </a:rPr>
              <a:t> l</a:t>
            </a:r>
          </a:p>
          <a:p>
            <a:pPr marL="228600" indent="-228600">
              <a:buFont typeface=""/>
              <a:buChar char="•"/>
            </a:pPr>
            <a:r>
              <a:rPr lang="en-US" sz="2500">
                <a:latin typeface="Open Sans"/>
                <a:ea typeface="Open Sans"/>
                <a:cs typeface="Open Sans"/>
              </a:rPr>
              <a:t>η (eta) é a taxa de </a:t>
            </a:r>
            <a:r>
              <a:rPr lang="en-US" sz="2500" err="1">
                <a:latin typeface="Open Sans"/>
                <a:ea typeface="Open Sans"/>
                <a:cs typeface="Open Sans"/>
              </a:rPr>
              <a:t>aprendizado</a:t>
            </a:r>
            <a:r>
              <a:rPr lang="en-US" sz="2500">
                <a:latin typeface="Open Sans"/>
                <a:ea typeface="Open Sans"/>
                <a:cs typeface="Open Sans"/>
              </a:rPr>
              <a:t>, um </a:t>
            </a:r>
            <a:r>
              <a:rPr lang="en-US" sz="2500" err="1">
                <a:latin typeface="Open Sans"/>
                <a:ea typeface="Open Sans"/>
                <a:cs typeface="Open Sans"/>
              </a:rPr>
              <a:t>hiperparâmetro</a:t>
            </a:r>
            <a:r>
              <a:rPr lang="en-US" sz="2500">
                <a:latin typeface="Open Sans"/>
                <a:ea typeface="Open Sans"/>
                <a:cs typeface="Open Sans"/>
              </a:rPr>
              <a:t> que </a:t>
            </a:r>
            <a:r>
              <a:rPr lang="en-US" sz="2500" err="1">
                <a:latin typeface="Open Sans"/>
                <a:ea typeface="Open Sans"/>
                <a:cs typeface="Open Sans"/>
              </a:rPr>
              <a:t>controla</a:t>
            </a:r>
            <a:r>
              <a:rPr lang="en-US" sz="2500">
                <a:latin typeface="Open Sans"/>
                <a:ea typeface="Open Sans"/>
                <a:cs typeface="Open Sans"/>
              </a:rPr>
              <a:t> o </a:t>
            </a:r>
            <a:r>
              <a:rPr lang="en-US" sz="2500" err="1">
                <a:latin typeface="Open Sans"/>
                <a:ea typeface="Open Sans"/>
                <a:cs typeface="Open Sans"/>
              </a:rPr>
              <a:t>tamanho</a:t>
            </a:r>
            <a:r>
              <a:rPr lang="en-US" sz="2500">
                <a:latin typeface="Open Sans"/>
                <a:ea typeface="Open Sans"/>
                <a:cs typeface="Open Sans"/>
              </a:rPr>
              <a:t> do </a:t>
            </a:r>
            <a:r>
              <a:rPr lang="en-US" sz="2500" err="1">
                <a:latin typeface="Open Sans"/>
                <a:ea typeface="Open Sans"/>
                <a:cs typeface="Open Sans"/>
              </a:rPr>
              <a:t>passo</a:t>
            </a:r>
            <a:r>
              <a:rPr lang="en-US" sz="2500">
                <a:latin typeface="Open Sans"/>
                <a:ea typeface="Open Sans"/>
                <a:cs typeface="Open Sans"/>
              </a:rPr>
              <a:t> </a:t>
            </a:r>
            <a:r>
              <a:rPr lang="en-US" sz="2500" err="1">
                <a:latin typeface="Open Sans"/>
                <a:ea typeface="Open Sans"/>
                <a:cs typeface="Open Sans"/>
              </a:rPr>
              <a:t>na</a:t>
            </a:r>
            <a:r>
              <a:rPr lang="en-US" sz="2500">
                <a:latin typeface="Open Sans"/>
                <a:ea typeface="Open Sans"/>
                <a:cs typeface="Open Sans"/>
              </a:rPr>
              <a:t> </a:t>
            </a:r>
            <a:r>
              <a:rPr lang="en-US" sz="2500" err="1">
                <a:latin typeface="Open Sans"/>
                <a:ea typeface="Open Sans"/>
                <a:cs typeface="Open Sans"/>
              </a:rPr>
              <a:t>direção</a:t>
            </a:r>
            <a:r>
              <a:rPr lang="en-US" sz="2500">
                <a:latin typeface="Open Sans"/>
                <a:ea typeface="Open Sans"/>
                <a:cs typeface="Open Sans"/>
              </a:rPr>
              <a:t> do </a:t>
            </a:r>
            <a:r>
              <a:rPr lang="en-US" sz="2500" err="1">
                <a:latin typeface="Open Sans"/>
                <a:ea typeface="Open Sans"/>
                <a:cs typeface="Open Sans"/>
              </a:rPr>
              <a:t>gradiente</a:t>
            </a:r>
            <a:endParaRPr lang="en-US" sz="2500">
              <a:latin typeface="Open Sans"/>
              <a:ea typeface="Open Sans"/>
              <a:cs typeface="Open Sans"/>
            </a:endParaRPr>
          </a:p>
          <a:p>
            <a:pPr marL="228600" indent="-228600">
              <a:buFont typeface=""/>
              <a:buChar char="•"/>
            </a:pPr>
            <a:r>
              <a:rPr lang="en-US" sz="2500">
                <a:latin typeface="Open Sans"/>
                <a:ea typeface="Open Sans"/>
                <a:cs typeface="Open Sans"/>
              </a:rPr>
              <a:t>∂</a:t>
            </a:r>
            <a:r>
              <a:rPr lang="en-US" sz="2500" err="1">
                <a:latin typeface="Open Sans"/>
                <a:ea typeface="Open Sans"/>
                <a:cs typeface="Open Sans"/>
              </a:rPr>
              <a:t>wji</a:t>
            </a:r>
            <a:r>
              <a:rPr lang="en-US" sz="2500">
                <a:latin typeface="Open Sans"/>
                <a:ea typeface="Open Sans"/>
                <a:cs typeface="Open Sans"/>
              </a:rPr>
              <a:t>​∂E​ é o </a:t>
            </a:r>
            <a:r>
              <a:rPr lang="en-US" sz="2500" err="1">
                <a:latin typeface="Open Sans"/>
                <a:ea typeface="Open Sans"/>
                <a:cs typeface="Open Sans"/>
              </a:rPr>
              <a:t>gradiente</a:t>
            </a:r>
            <a:r>
              <a:rPr lang="en-US" sz="2500">
                <a:latin typeface="Open Sans"/>
                <a:ea typeface="Open Sans"/>
                <a:cs typeface="Open Sans"/>
              </a:rPr>
              <a:t> do </a:t>
            </a:r>
            <a:r>
              <a:rPr lang="en-US" sz="2500" err="1">
                <a:latin typeface="Open Sans"/>
                <a:ea typeface="Open Sans"/>
                <a:cs typeface="Open Sans"/>
              </a:rPr>
              <a:t>erro</a:t>
            </a:r>
            <a:r>
              <a:rPr lang="en-US" sz="2500">
                <a:latin typeface="Open Sans"/>
                <a:ea typeface="Open Sans"/>
                <a:cs typeface="Open Sans"/>
              </a:rPr>
              <a:t> </a:t>
            </a:r>
            <a:r>
              <a:rPr lang="en-US" sz="2500" err="1">
                <a:latin typeface="Open Sans"/>
                <a:ea typeface="Open Sans"/>
                <a:cs typeface="Open Sans"/>
              </a:rPr>
              <a:t>em</a:t>
            </a:r>
            <a:r>
              <a:rPr lang="en-US" sz="2500">
                <a:latin typeface="Open Sans"/>
                <a:ea typeface="Open Sans"/>
                <a:cs typeface="Open Sans"/>
              </a:rPr>
              <a:t> </a:t>
            </a:r>
            <a:r>
              <a:rPr lang="en-US" sz="2500" err="1">
                <a:latin typeface="Open Sans"/>
                <a:ea typeface="Open Sans"/>
                <a:cs typeface="Open Sans"/>
              </a:rPr>
              <a:t>relação</a:t>
            </a:r>
            <a:r>
              <a:rPr lang="en-US" sz="2500">
                <a:latin typeface="Open Sans"/>
                <a:ea typeface="Open Sans"/>
                <a:cs typeface="Open Sans"/>
              </a:rPr>
              <a:t> </a:t>
            </a:r>
            <a:r>
              <a:rPr lang="en-US" sz="2500" err="1">
                <a:latin typeface="Open Sans"/>
                <a:ea typeface="Open Sans"/>
                <a:cs typeface="Open Sans"/>
              </a:rPr>
              <a:t>ao</a:t>
            </a:r>
            <a:r>
              <a:rPr lang="en-US" sz="2500">
                <a:latin typeface="Open Sans"/>
                <a:ea typeface="Open Sans"/>
                <a:cs typeface="Open Sans"/>
              </a:rPr>
              <a:t> peso </a:t>
            </a:r>
            <a:r>
              <a:rPr lang="en-US" sz="2500" err="1">
                <a:latin typeface="Open Sans"/>
                <a:ea typeface="Open Sans"/>
                <a:cs typeface="Open Sans"/>
              </a:rPr>
              <a:t>wji</a:t>
            </a:r>
            <a:r>
              <a:rPr lang="en-US" sz="2500">
                <a:latin typeface="Open Sans"/>
                <a:ea typeface="Open Sans"/>
                <a:cs typeface="Open Sans"/>
              </a:rPr>
              <a:t>​</a:t>
            </a:r>
          </a:p>
          <a:p>
            <a:r>
              <a:rPr lang="en-US" sz="2500" b="1">
                <a:latin typeface="Open Sans"/>
                <a:ea typeface="Open Sans"/>
                <a:cs typeface="Open Sans"/>
              </a:rPr>
              <a:t>De forma similar, </a:t>
            </a:r>
            <a:r>
              <a:rPr lang="en-US" sz="2500" b="1" err="1">
                <a:latin typeface="Open Sans"/>
                <a:ea typeface="Open Sans"/>
                <a:cs typeface="Open Sans"/>
              </a:rPr>
              <a:t>os</a:t>
            </a:r>
            <a:r>
              <a:rPr lang="en-US" sz="2500" b="1">
                <a:latin typeface="Open Sans"/>
                <a:ea typeface="Open Sans"/>
                <a:cs typeface="Open Sans"/>
              </a:rPr>
              <a:t> </a:t>
            </a:r>
            <a:r>
              <a:rPr lang="en-US" sz="2500" b="1" err="1">
                <a:latin typeface="Open Sans"/>
                <a:ea typeface="Open Sans"/>
                <a:cs typeface="Open Sans"/>
              </a:rPr>
              <a:t>vieses</a:t>
            </a:r>
            <a:r>
              <a:rPr lang="en-US" sz="2500" b="1">
                <a:latin typeface="Open Sans"/>
                <a:ea typeface="Open Sans"/>
                <a:cs typeface="Open Sans"/>
              </a:rPr>
              <a:t> </a:t>
            </a:r>
            <a:r>
              <a:rPr lang="en-US" sz="2500" b="1" err="1">
                <a:latin typeface="Open Sans"/>
                <a:ea typeface="Open Sans"/>
                <a:cs typeface="Open Sans"/>
              </a:rPr>
              <a:t>são</a:t>
            </a:r>
            <a:r>
              <a:rPr lang="en-US" sz="2500" b="1">
                <a:latin typeface="Open Sans"/>
                <a:ea typeface="Open Sans"/>
                <a:cs typeface="Open Sans"/>
              </a:rPr>
              <a:t> </a:t>
            </a:r>
            <a:r>
              <a:rPr lang="en-US" sz="2500" b="1" err="1">
                <a:latin typeface="Open Sans"/>
                <a:ea typeface="Open Sans"/>
                <a:cs typeface="Open Sans"/>
              </a:rPr>
              <a:t>atualizados</a:t>
            </a:r>
            <a:r>
              <a:rPr lang="en-US" sz="2500" b="1">
                <a:latin typeface="Open Sans"/>
                <a:ea typeface="Open Sans"/>
                <a:cs typeface="Open Sans"/>
              </a:rPr>
              <a:t> </a:t>
            </a:r>
            <a:r>
              <a:rPr lang="en-US" sz="2500" b="1" err="1">
                <a:latin typeface="Open Sans"/>
                <a:ea typeface="Open Sans"/>
                <a:cs typeface="Open Sans"/>
              </a:rPr>
              <a:t>usando</a:t>
            </a:r>
            <a:r>
              <a:rPr lang="en-US" sz="2500" b="1">
                <a:latin typeface="Open Sans"/>
                <a:ea typeface="Open Sans"/>
                <a:cs typeface="Open Sans"/>
              </a:rPr>
              <a:t>:</a:t>
            </a:r>
          </a:p>
        </p:txBody>
      </p:sp>
      <p:pic>
        <p:nvPicPr>
          <p:cNvPr id="16" name="Imagem 15" descr="Diagrama, Esquemático&#10;&#10;O conteúdo gerado por IA pode estar incorreto.">
            <a:extLst>
              <a:ext uri="{FF2B5EF4-FFF2-40B4-BE49-F238E27FC236}">
                <a16:creationId xmlns:a16="http://schemas.microsoft.com/office/drawing/2014/main" id="{E49D0540-51EA-A249-B44F-F90C0FA075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8022" y="5136983"/>
            <a:ext cx="4049127" cy="1516981"/>
          </a:xfrm>
          <a:prstGeom prst="rect">
            <a:avLst/>
          </a:prstGeom>
        </p:spPr>
      </p:pic>
      <p:pic>
        <p:nvPicPr>
          <p:cNvPr id="17" name="Imagem 16" descr="Tela de computador com texto preto sobre fundo branco&#10;&#10;O conteúdo gerado por IA pode estar incorreto.">
            <a:extLst>
              <a:ext uri="{FF2B5EF4-FFF2-40B4-BE49-F238E27FC236}">
                <a16:creationId xmlns:a16="http://schemas.microsoft.com/office/drawing/2014/main" id="{64F2DAD8-F855-7A72-6A40-15F922CED0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29487" y="7877426"/>
            <a:ext cx="2817394" cy="1164556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29707" y="332729"/>
            <a:ext cx="369285" cy="363243"/>
          </a:xfrm>
          <a:custGeom>
            <a:avLst/>
            <a:gdLst/>
            <a:ahLst/>
            <a:cxnLst/>
            <a:rect l="l" t="t" r="r" b="b"/>
            <a:pathLst>
              <a:path w="369285" h="363243">
                <a:moveTo>
                  <a:pt x="0" y="0"/>
                </a:moveTo>
                <a:lnTo>
                  <a:pt x="369286" y="0"/>
                </a:lnTo>
                <a:lnTo>
                  <a:pt x="369286" y="363242"/>
                </a:lnTo>
                <a:lnTo>
                  <a:pt x="0" y="3632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7259300" y="9258300"/>
            <a:ext cx="1028700" cy="1028700"/>
            <a:chOff x="0" y="0"/>
            <a:chExt cx="270933" cy="2709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75475" y="301138"/>
            <a:ext cx="677751" cy="677751"/>
            <a:chOff x="0" y="0"/>
            <a:chExt cx="178502" cy="17850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78502" cy="178502"/>
            </a:xfrm>
            <a:custGeom>
              <a:avLst/>
              <a:gdLst/>
              <a:ahLst/>
              <a:cxnLst/>
              <a:rect l="l" t="t" r="r" b="b"/>
              <a:pathLst>
                <a:path w="178502" h="178502">
                  <a:moveTo>
                    <a:pt x="0" y="0"/>
                  </a:moveTo>
                  <a:lnTo>
                    <a:pt x="178502" y="0"/>
                  </a:lnTo>
                  <a:lnTo>
                    <a:pt x="178502" y="178502"/>
                  </a:lnTo>
                  <a:lnTo>
                    <a:pt x="0" y="178502"/>
                  </a:lnTo>
                  <a:close/>
                </a:path>
              </a:pathLst>
            </a:custGeom>
            <a:gradFill rotWithShape="1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78502" cy="2166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 b="1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04</a:t>
              </a: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7499918" y="9638067"/>
            <a:ext cx="547464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27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98121" y="222579"/>
            <a:ext cx="9146669" cy="1851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20"/>
              </a:lnSpc>
            </a:pPr>
            <a:r>
              <a:rPr lang="en-US" sz="6000">
                <a:solidFill>
                  <a:srgbClr val="1F2020"/>
                </a:solidFill>
                <a:latin typeface="Anton"/>
                <a:ea typeface="Anton"/>
                <a:cs typeface="Anton"/>
                <a:sym typeface="Anton"/>
              </a:rPr>
              <a:t>Atualização dos Pesos</a:t>
            </a:r>
          </a:p>
          <a:p>
            <a:pPr algn="l">
              <a:lnSpc>
                <a:spcPts val="7320"/>
              </a:lnSpc>
            </a:pPr>
            <a:endParaRPr lang="en-US" sz="6000">
              <a:solidFill>
                <a:srgbClr val="1F202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712476" y="2941512"/>
            <a:ext cx="16227307" cy="22147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39115" lvl="1" indent="-269240" algn="just">
              <a:lnSpc>
                <a:spcPts val="3499"/>
              </a:lnSpc>
              <a:buFont typeface="Arial"/>
              <a:buChar char="•"/>
            </a:pP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Taxa de </a:t>
            </a:r>
            <a:r>
              <a:rPr lang="en-US" sz="2500" err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aprendizado</a:t>
            </a: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500" err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muito</a:t>
            </a: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500" err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alta</a:t>
            </a: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: Pode </a:t>
            </a:r>
            <a:r>
              <a:rPr lang="en-US" sz="2500" err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causar</a:t>
            </a: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500" err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oscilações</a:t>
            </a: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500" err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ou</a:t>
            </a: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500" err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divergência</a:t>
            </a: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lang="en-US" sz="2500" err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impedindo</a:t>
            </a: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que </a:t>
            </a:r>
            <a:r>
              <a:rPr lang="en-US" sz="2500" err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o</a:t>
            </a: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500" err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algoritmo</a:t>
            </a: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500" err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encontre</a:t>
            </a: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o </a:t>
            </a:r>
            <a:r>
              <a:rPr lang="en-US" sz="2500" err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mínimo</a:t>
            </a: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da </a:t>
            </a:r>
            <a:r>
              <a:rPr lang="en-US" sz="2500" err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função</a:t>
            </a: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de </a:t>
            </a:r>
            <a:r>
              <a:rPr lang="en-US" sz="2500" err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erro</a:t>
            </a:r>
            <a:endParaRPr lang="pt-BR" sz="2500" err="1">
              <a:latin typeface="Open Sans"/>
              <a:ea typeface="Open Sans"/>
              <a:cs typeface="Open Sans"/>
            </a:endParaRPr>
          </a:p>
          <a:p>
            <a:pPr marL="539115" lvl="1" indent="-269240" algn="just">
              <a:lnSpc>
                <a:spcPts val="3499"/>
              </a:lnSpc>
              <a:buFont typeface="Arial"/>
              <a:buChar char="•"/>
            </a:pP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Taxa de </a:t>
            </a:r>
            <a:r>
              <a:rPr lang="en-US" sz="2500" err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aprendizado</a:t>
            </a: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500" err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muito</a:t>
            </a: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500" err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baixa</a:t>
            </a: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: Pode </a:t>
            </a:r>
            <a:r>
              <a:rPr lang="en-US" sz="2500" err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resultar</a:t>
            </a: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500" err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em</a:t>
            </a: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um </a:t>
            </a:r>
            <a:r>
              <a:rPr lang="en-US" sz="2500" err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treinamento</a:t>
            </a: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500" err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muito</a:t>
            </a: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lento, </a:t>
            </a:r>
            <a:r>
              <a:rPr lang="en-US" sz="2500" err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exigindo</a:t>
            </a: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500" err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muitas</a:t>
            </a: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500" err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épocas</a:t>
            </a: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para </a:t>
            </a:r>
            <a:r>
              <a:rPr lang="en-US" sz="2500" err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convergir</a:t>
            </a:r>
            <a:endParaRPr lang="en-US" sz="2500" err="1">
              <a:solidFill>
                <a:srgbClr val="1F2020"/>
              </a:solidFill>
              <a:latin typeface="Open Sans"/>
              <a:ea typeface="Open Sans"/>
              <a:cs typeface="Open Sans"/>
            </a:endParaRPr>
          </a:p>
          <a:p>
            <a:pPr algn="just">
              <a:lnSpc>
                <a:spcPts val="3499"/>
              </a:lnSpc>
              <a:spcBef>
                <a:spcPct val="0"/>
              </a:spcBef>
            </a:pPr>
            <a:endParaRPr lang="en-US" sz="2500">
              <a:solidFill>
                <a:srgbClr val="1F202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506273" y="1830522"/>
            <a:ext cx="6148589" cy="8604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500" b="1">
                <a:solidFill>
                  <a:srgbClr val="E300FF"/>
                </a:solidFill>
                <a:latin typeface="Open Sans"/>
                <a:ea typeface="Open Sans"/>
                <a:cs typeface="Open Sans"/>
                <a:sym typeface="Open Sans Bold"/>
              </a:rPr>
              <a:t>Taxa de Aprendizado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  <a:endParaRPr lang="en-US" sz="2500" b="1">
              <a:solidFill>
                <a:srgbClr val="E300FF"/>
              </a:solidFill>
              <a:latin typeface="Open Sans"/>
              <a:ea typeface="Open Sans"/>
              <a:cs typeface="Open Sans"/>
              <a:sym typeface="Open Sans Bold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2C2D8A-1A8A-335F-4CEA-F03EF3D52D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49E5D356-9FFB-7C81-E4B2-1C07DE91715A}"/>
              </a:ext>
            </a:extLst>
          </p:cNvPr>
          <p:cNvSpPr/>
          <p:nvPr/>
        </p:nvSpPr>
        <p:spPr>
          <a:xfrm>
            <a:off x="329707" y="332729"/>
            <a:ext cx="369285" cy="363243"/>
          </a:xfrm>
          <a:custGeom>
            <a:avLst/>
            <a:gdLst/>
            <a:ahLst/>
            <a:cxnLst/>
            <a:rect l="l" t="t" r="r" b="b"/>
            <a:pathLst>
              <a:path w="369285" h="363243">
                <a:moveTo>
                  <a:pt x="0" y="0"/>
                </a:moveTo>
                <a:lnTo>
                  <a:pt x="369286" y="0"/>
                </a:lnTo>
                <a:lnTo>
                  <a:pt x="369286" y="363242"/>
                </a:lnTo>
                <a:lnTo>
                  <a:pt x="0" y="36324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0E505F86-8208-5B20-8AC9-F5498FD0D3BB}"/>
              </a:ext>
            </a:extLst>
          </p:cNvPr>
          <p:cNvGrpSpPr/>
          <p:nvPr/>
        </p:nvGrpSpPr>
        <p:grpSpPr>
          <a:xfrm>
            <a:off x="17259300" y="9258300"/>
            <a:ext cx="1028700" cy="1028700"/>
            <a:chOff x="0" y="0"/>
            <a:chExt cx="270933" cy="270933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AC1946E5-C89B-202C-1C2B-E10B63AEA837}"/>
                </a:ext>
              </a:extLst>
            </p:cNvPr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68F2A706-8F7B-8D95-51AB-E2A497E16179}"/>
                </a:ext>
              </a:extLst>
            </p:cNvPr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627F2B7E-84B4-1CD7-B35B-546C48AAB65B}"/>
              </a:ext>
            </a:extLst>
          </p:cNvPr>
          <p:cNvGrpSpPr/>
          <p:nvPr/>
        </p:nvGrpSpPr>
        <p:grpSpPr>
          <a:xfrm>
            <a:off x="175475" y="301138"/>
            <a:ext cx="677751" cy="677751"/>
            <a:chOff x="0" y="0"/>
            <a:chExt cx="178502" cy="178502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2C83705D-0E2C-DCF5-DCD3-836BF8488407}"/>
                </a:ext>
              </a:extLst>
            </p:cNvPr>
            <p:cNvSpPr/>
            <p:nvPr/>
          </p:nvSpPr>
          <p:spPr>
            <a:xfrm>
              <a:off x="0" y="0"/>
              <a:ext cx="178502" cy="178502"/>
            </a:xfrm>
            <a:custGeom>
              <a:avLst/>
              <a:gdLst/>
              <a:ahLst/>
              <a:cxnLst/>
              <a:rect l="l" t="t" r="r" b="b"/>
              <a:pathLst>
                <a:path w="178502" h="178502">
                  <a:moveTo>
                    <a:pt x="0" y="0"/>
                  </a:moveTo>
                  <a:lnTo>
                    <a:pt x="178502" y="0"/>
                  </a:lnTo>
                  <a:lnTo>
                    <a:pt x="178502" y="178502"/>
                  </a:lnTo>
                  <a:lnTo>
                    <a:pt x="0" y="178502"/>
                  </a:lnTo>
                  <a:close/>
                </a:path>
              </a:pathLst>
            </a:custGeom>
            <a:gradFill rotWithShape="1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53362843-40DF-4644-D683-1CE95C5EEDB1}"/>
                </a:ext>
              </a:extLst>
            </p:cNvPr>
            <p:cNvSpPr txBox="1"/>
            <p:nvPr/>
          </p:nvSpPr>
          <p:spPr>
            <a:xfrm>
              <a:off x="0" y="-38100"/>
              <a:ext cx="178502" cy="2166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 b="1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04</a:t>
              </a:r>
            </a:p>
          </p:txBody>
        </p:sp>
      </p:grpSp>
      <p:pic>
        <p:nvPicPr>
          <p:cNvPr id="10" name="Picture 10">
            <a:hlinkClick r:id="" action="ppaction://media"/>
            <a:extLst>
              <a:ext uri="{FF2B5EF4-FFF2-40B4-BE49-F238E27FC236}">
                <a16:creationId xmlns:a16="http://schemas.microsoft.com/office/drawing/2014/main" id="{DC27B2E0-BB9D-B2AE-726C-6E53E803B89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/>
          <a:stretch>
            <a:fillRect/>
          </a:stretch>
        </p:blipFill>
        <p:spPr>
          <a:xfrm>
            <a:off x="3960380" y="2723038"/>
            <a:ext cx="10370075" cy="6260864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43728389-B34E-F95B-25F1-EBFB54669CBA}"/>
              </a:ext>
            </a:extLst>
          </p:cNvPr>
          <p:cNvSpPr txBox="1"/>
          <p:nvPr/>
        </p:nvSpPr>
        <p:spPr>
          <a:xfrm>
            <a:off x="17499918" y="9638067"/>
            <a:ext cx="547464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28</a:t>
            </a:r>
            <a:endParaRPr lang="pt-BR" dirty="0"/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02ACBA62-2E5A-B412-9F30-E2B1A4FAB1BB}"/>
              </a:ext>
            </a:extLst>
          </p:cNvPr>
          <p:cNvSpPr txBox="1"/>
          <p:nvPr/>
        </p:nvSpPr>
        <p:spPr>
          <a:xfrm>
            <a:off x="1298121" y="222579"/>
            <a:ext cx="9146669" cy="1851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20"/>
              </a:lnSpc>
            </a:pPr>
            <a:r>
              <a:rPr lang="en-US" sz="6000">
                <a:solidFill>
                  <a:srgbClr val="1F2020"/>
                </a:solidFill>
                <a:latin typeface="Anton"/>
                <a:ea typeface="Anton"/>
                <a:cs typeface="Anton"/>
                <a:sym typeface="Anton"/>
              </a:rPr>
              <a:t>Atualização dos Pesos</a:t>
            </a:r>
          </a:p>
          <a:p>
            <a:pPr algn="l">
              <a:lnSpc>
                <a:spcPts val="7320"/>
              </a:lnSpc>
            </a:pPr>
            <a:endParaRPr lang="en-US" sz="6000">
              <a:solidFill>
                <a:srgbClr val="1F202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86FE5C8F-8D26-C12D-0FCF-E02953A90922}"/>
              </a:ext>
            </a:extLst>
          </p:cNvPr>
          <p:cNvSpPr txBox="1"/>
          <p:nvPr/>
        </p:nvSpPr>
        <p:spPr>
          <a:xfrm>
            <a:off x="506274" y="1861837"/>
            <a:ext cx="6148589" cy="8604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9"/>
              </a:lnSpc>
            </a:pPr>
            <a:r>
              <a:rPr lang="en-US" sz="2450" b="1" err="1">
                <a:solidFill>
                  <a:srgbClr val="E300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Exemplo</a:t>
            </a:r>
            <a:r>
              <a:rPr lang="en-US" sz="2450" b="1">
                <a:solidFill>
                  <a:srgbClr val="E300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de taxa de </a:t>
            </a:r>
            <a:r>
              <a:rPr lang="en-US" sz="2450" b="1" err="1">
                <a:solidFill>
                  <a:srgbClr val="E300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Aprendizado</a:t>
            </a:r>
            <a:endParaRPr lang="en-US" sz="2450" b="1" err="1">
              <a:solidFill>
                <a:srgbClr val="E300FF"/>
              </a:solidFill>
              <a:latin typeface="Open Sans Bold"/>
              <a:ea typeface="Open Sans Bold"/>
              <a:cs typeface="Open Sans Bold"/>
            </a:endParaRPr>
          </a:p>
          <a:p>
            <a:pPr algn="l">
              <a:lnSpc>
                <a:spcPts val="3499"/>
              </a:lnSpc>
              <a:spcBef>
                <a:spcPct val="0"/>
              </a:spcBef>
            </a:pPr>
            <a:endParaRPr lang="en-US" sz="2499" b="1">
              <a:solidFill>
                <a:srgbClr val="E300FF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</p:txBody>
      </p:sp>
    </p:spTree>
    <p:extLst>
      <p:ext uri="{BB962C8B-B14F-4D97-AF65-F5344CB8AC3E}">
        <p14:creationId xmlns:p14="http://schemas.microsoft.com/office/powerpoint/2010/main" val="2427764106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0">
                <p:cTn id="2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29707" y="332729"/>
            <a:ext cx="369285" cy="363243"/>
          </a:xfrm>
          <a:custGeom>
            <a:avLst/>
            <a:gdLst/>
            <a:ahLst/>
            <a:cxnLst/>
            <a:rect l="l" t="t" r="r" b="b"/>
            <a:pathLst>
              <a:path w="369285" h="363243">
                <a:moveTo>
                  <a:pt x="0" y="0"/>
                </a:moveTo>
                <a:lnTo>
                  <a:pt x="369286" y="0"/>
                </a:lnTo>
                <a:lnTo>
                  <a:pt x="369286" y="363242"/>
                </a:lnTo>
                <a:lnTo>
                  <a:pt x="0" y="3632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7259300" y="9258300"/>
            <a:ext cx="1028700" cy="1028700"/>
            <a:chOff x="0" y="0"/>
            <a:chExt cx="270933" cy="2709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75475" y="301138"/>
            <a:ext cx="677751" cy="677751"/>
            <a:chOff x="0" y="0"/>
            <a:chExt cx="178502" cy="17850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78502" cy="178502"/>
            </a:xfrm>
            <a:custGeom>
              <a:avLst/>
              <a:gdLst/>
              <a:ahLst/>
              <a:cxnLst/>
              <a:rect l="l" t="t" r="r" b="b"/>
              <a:pathLst>
                <a:path w="178502" h="178502">
                  <a:moveTo>
                    <a:pt x="0" y="0"/>
                  </a:moveTo>
                  <a:lnTo>
                    <a:pt x="178502" y="0"/>
                  </a:lnTo>
                  <a:lnTo>
                    <a:pt x="178502" y="178502"/>
                  </a:lnTo>
                  <a:lnTo>
                    <a:pt x="0" y="178502"/>
                  </a:lnTo>
                  <a:close/>
                </a:path>
              </a:pathLst>
            </a:custGeom>
            <a:gradFill rotWithShape="1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78502" cy="2166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2169971" y="5868365"/>
            <a:ext cx="4989747" cy="987370"/>
          </a:xfrm>
          <a:custGeom>
            <a:avLst/>
            <a:gdLst/>
            <a:ahLst/>
            <a:cxnLst/>
            <a:rect l="l" t="t" r="r" b="b"/>
            <a:pathLst>
              <a:path w="4989747" h="987370">
                <a:moveTo>
                  <a:pt x="0" y="0"/>
                </a:moveTo>
                <a:lnTo>
                  <a:pt x="4989748" y="0"/>
                </a:lnTo>
                <a:lnTo>
                  <a:pt x="4989748" y="987370"/>
                </a:lnTo>
                <a:lnTo>
                  <a:pt x="0" y="98737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7499918" y="9638067"/>
            <a:ext cx="547464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29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98121" y="222579"/>
            <a:ext cx="9146669" cy="1851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20"/>
              </a:lnSpc>
            </a:pPr>
            <a:r>
              <a:rPr lang="en-US" sz="6000">
                <a:solidFill>
                  <a:srgbClr val="1F2020"/>
                </a:solidFill>
                <a:latin typeface="Anton"/>
                <a:ea typeface="Anton"/>
                <a:cs typeface="Anton"/>
                <a:sym typeface="Anton"/>
              </a:rPr>
              <a:t>Atualização dos Pesos</a:t>
            </a:r>
          </a:p>
          <a:p>
            <a:pPr algn="l">
              <a:lnSpc>
                <a:spcPts val="7320"/>
              </a:lnSpc>
            </a:pPr>
            <a:endParaRPr lang="en-US" sz="6000">
              <a:solidFill>
                <a:srgbClr val="1F202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266295" y="477136"/>
            <a:ext cx="496110" cy="297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sz="179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04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61591" y="2503668"/>
            <a:ext cx="6645369" cy="860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99"/>
              </a:lnSpc>
            </a:pP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1. Gradiente Descendente Estocástico (SGD)</a:t>
            </a:r>
          </a:p>
          <a:p>
            <a:pPr algn="just">
              <a:lnSpc>
                <a:spcPts val="3499"/>
              </a:lnSpc>
              <a:spcBef>
                <a:spcPct val="0"/>
              </a:spcBef>
            </a:pPr>
            <a:endParaRPr lang="en-US" sz="2500">
              <a:solidFill>
                <a:srgbClr val="1F202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327142" y="1647462"/>
            <a:ext cx="6148589" cy="8604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500" b="1">
                <a:solidFill>
                  <a:srgbClr val="E300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Variantes do Gradiente Descendente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  <a:endParaRPr lang="en-US" sz="2500" b="1">
              <a:solidFill>
                <a:srgbClr val="E300FF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858145" y="3521798"/>
            <a:ext cx="8028050" cy="17642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99"/>
              </a:lnSpc>
              <a:spcBef>
                <a:spcPct val="0"/>
              </a:spcBef>
            </a:pP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 </a:t>
            </a:r>
            <a:r>
              <a:rPr lang="en-US" sz="250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Ideia</a:t>
            </a: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: Em </a:t>
            </a:r>
            <a:r>
              <a:rPr lang="en-US" sz="250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vez</a:t>
            </a: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de </a:t>
            </a:r>
            <a:r>
              <a:rPr lang="en-US" sz="250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calcular</a:t>
            </a: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o </a:t>
            </a:r>
            <a:r>
              <a:rPr lang="en-US" sz="250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gradiente</a:t>
            </a: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50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usando</a:t>
            </a: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50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todos</a:t>
            </a: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50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os</a:t>
            </a: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dados (o que é </a:t>
            </a:r>
            <a:r>
              <a:rPr lang="en-US" sz="250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computacionalmente</a:t>
            </a: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50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caro</a:t>
            </a: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), o SGD </a:t>
            </a:r>
            <a:r>
              <a:rPr lang="en-US" sz="250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atualiza</a:t>
            </a: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50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os</a:t>
            </a: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pesos </a:t>
            </a:r>
            <a:r>
              <a:rPr lang="en-US" sz="250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usando</a:t>
            </a: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50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apenas</a:t>
            </a: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um </a:t>
            </a:r>
            <a:r>
              <a:rPr lang="en-US" sz="250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exemplo</a:t>
            </a: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(</a:t>
            </a:r>
            <a:r>
              <a:rPr lang="en-US" sz="250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ou</a:t>
            </a: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um </a:t>
            </a:r>
            <a:r>
              <a:rPr lang="en-US" sz="250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pequeno</a:t>
            </a: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50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lote</a:t>
            </a: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) </a:t>
            </a:r>
            <a:r>
              <a:rPr lang="en-US" sz="250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por</a:t>
            </a: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50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vez</a:t>
            </a: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AF612418-0141-7CAA-F993-DDD5C9757DCF}"/>
              </a:ext>
            </a:extLst>
          </p:cNvPr>
          <p:cNvSpPr txBox="1"/>
          <p:nvPr/>
        </p:nvSpPr>
        <p:spPr>
          <a:xfrm>
            <a:off x="851658" y="7245803"/>
            <a:ext cx="8031475" cy="12464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2500">
                <a:latin typeface="Open Sans"/>
                <a:ea typeface="Open Sans"/>
                <a:cs typeface="Open Sans"/>
              </a:rPr>
              <a:t>Onde o gradiente ∇E é calculado para um único exemplo (xi, </a:t>
            </a:r>
            <a:r>
              <a:rPr lang="pt-BR" sz="2500" err="1">
                <a:latin typeface="Open Sans"/>
                <a:ea typeface="Open Sans"/>
                <a:cs typeface="Open Sans"/>
              </a:rPr>
              <a:t>yi</a:t>
            </a:r>
            <a:r>
              <a:rPr lang="pt-BR" sz="2500">
                <a:latin typeface="Open Sans"/>
                <a:ea typeface="Open Sans"/>
                <a:cs typeface="Open Sans"/>
              </a:rPr>
              <a:t>).</a:t>
            </a:r>
          </a:p>
          <a:p>
            <a:endParaRPr lang="pt-BR" sz="2500">
              <a:latin typeface="Open Sans"/>
              <a:ea typeface="Open Sans"/>
              <a:cs typeface="Open Sans"/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9835B519-0366-8837-0562-28A9CEBDBF6E}"/>
              </a:ext>
            </a:extLst>
          </p:cNvPr>
          <p:cNvSpPr txBox="1"/>
          <p:nvPr/>
        </p:nvSpPr>
        <p:spPr>
          <a:xfrm>
            <a:off x="9793787" y="3513998"/>
            <a:ext cx="7082517" cy="509370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2500" b="1">
                <a:latin typeface="Open Sans"/>
                <a:ea typeface="Open Sans"/>
                <a:cs typeface="Open Sans"/>
              </a:rPr>
              <a:t>Prós:</a:t>
            </a:r>
            <a:endParaRPr lang="pt-BR" sz="2500">
              <a:latin typeface="Open Sans"/>
              <a:ea typeface="Open Sans"/>
              <a:cs typeface="Open Sans"/>
            </a:endParaRPr>
          </a:p>
          <a:p>
            <a:pPr marL="285750" indent="-285750">
              <a:buFont typeface="Arial"/>
              <a:buChar char="•"/>
            </a:pPr>
            <a:r>
              <a:rPr lang="pt-BR" sz="2500">
                <a:latin typeface="Open Sans"/>
                <a:ea typeface="Open Sans"/>
                <a:cs typeface="Open Sans"/>
              </a:rPr>
              <a:t>Muito mais rápido por atualização.</a:t>
            </a:r>
          </a:p>
          <a:p>
            <a:pPr marL="285750" indent="-285750">
              <a:buFont typeface="Arial"/>
              <a:buChar char="•"/>
            </a:pPr>
            <a:r>
              <a:rPr lang="pt-BR" sz="2500">
                <a:latin typeface="Open Sans"/>
                <a:ea typeface="Open Sans"/>
                <a:cs typeface="Open Sans"/>
              </a:rPr>
              <a:t>Exige menos memória.</a:t>
            </a:r>
          </a:p>
          <a:p>
            <a:pPr marL="285750" indent="-285750">
              <a:buFont typeface="Arial"/>
              <a:buChar char="•"/>
            </a:pPr>
            <a:r>
              <a:rPr lang="pt-BR" sz="2500">
                <a:latin typeface="Open Sans"/>
                <a:ea typeface="Open Sans"/>
                <a:cs typeface="Open Sans"/>
              </a:rPr>
              <a:t>O ruído pode ajudar a escapar de mínimos locais.</a:t>
            </a:r>
          </a:p>
          <a:p>
            <a:r>
              <a:rPr lang="pt-BR" sz="2500" b="1">
                <a:latin typeface="Open Sans"/>
                <a:ea typeface="Open Sans"/>
                <a:cs typeface="Open Sans"/>
              </a:rPr>
              <a:t>Contras:</a:t>
            </a:r>
            <a:endParaRPr lang="pt-BR" sz="2500">
              <a:latin typeface="Open Sans"/>
              <a:ea typeface="Open Sans"/>
              <a:cs typeface="Open Sans"/>
            </a:endParaRPr>
          </a:p>
          <a:p>
            <a:pPr marL="285750" indent="-285750">
              <a:buFont typeface="Arial"/>
              <a:buChar char="•"/>
            </a:pPr>
            <a:r>
              <a:rPr lang="pt-BR" sz="2500">
                <a:latin typeface="Open Sans"/>
                <a:ea typeface="Open Sans"/>
                <a:cs typeface="Open Sans"/>
              </a:rPr>
              <a:t>Atualizações com alta variância (caminho ruidoso).</a:t>
            </a:r>
          </a:p>
          <a:p>
            <a:pPr marL="285750" indent="-285750">
              <a:buFont typeface="Arial"/>
              <a:buChar char="•"/>
            </a:pPr>
            <a:r>
              <a:rPr lang="pt-BR" sz="2500">
                <a:latin typeface="Open Sans"/>
                <a:ea typeface="Open Sans"/>
                <a:cs typeface="Open Sans"/>
              </a:rPr>
              <a:t>Pode "passar reto" do ponto mínimo várias vezes.</a:t>
            </a:r>
          </a:p>
          <a:p>
            <a:pPr marL="285750" indent="-285750">
              <a:buFont typeface="Arial"/>
              <a:buChar char="•"/>
            </a:pPr>
            <a:r>
              <a:rPr lang="pt-BR" sz="2500">
                <a:latin typeface="Open Sans"/>
                <a:ea typeface="Open Sans"/>
                <a:cs typeface="Open Sans"/>
              </a:rPr>
              <a:t>Nunca converge totalmente, fica oscilando ao redor do mínimo.</a:t>
            </a:r>
          </a:p>
          <a:p>
            <a:pPr algn="l"/>
            <a:endParaRPr lang="pt-BR" sz="2500">
              <a:latin typeface="Open Sans"/>
              <a:ea typeface="Open Sans"/>
              <a:cs typeface="Open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59300" y="9258300"/>
            <a:ext cx="1028700" cy="1028700"/>
            <a:chOff x="0" y="0"/>
            <a:chExt cx="270933" cy="2709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3493371" y="5022466"/>
            <a:ext cx="11301259" cy="3164353"/>
          </a:xfrm>
          <a:custGeom>
            <a:avLst/>
            <a:gdLst/>
            <a:ahLst/>
            <a:cxnLst/>
            <a:rect l="l" t="t" r="r" b="b"/>
            <a:pathLst>
              <a:path w="11301259" h="3164353">
                <a:moveTo>
                  <a:pt x="0" y="0"/>
                </a:moveTo>
                <a:lnTo>
                  <a:pt x="11301258" y="0"/>
                </a:lnTo>
                <a:lnTo>
                  <a:pt x="11301258" y="3164353"/>
                </a:lnTo>
                <a:lnTo>
                  <a:pt x="0" y="316435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7499918" y="9638067"/>
            <a:ext cx="547464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3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36045" y="209174"/>
            <a:ext cx="8807955" cy="927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20"/>
              </a:lnSpc>
            </a:pPr>
            <a:r>
              <a:rPr lang="en-US" sz="6000">
                <a:solidFill>
                  <a:srgbClr val="1F2020"/>
                </a:solidFill>
                <a:latin typeface="Anton"/>
                <a:ea typeface="Anton"/>
                <a:cs typeface="Anton"/>
                <a:sym typeface="Anton"/>
              </a:rPr>
              <a:t>O QUE É UMA </a:t>
            </a:r>
            <a:r>
              <a:rPr lang="en-US" sz="6000">
                <a:solidFill>
                  <a:srgbClr val="7402C6"/>
                </a:solidFill>
                <a:latin typeface="Anton"/>
                <a:ea typeface="Anton"/>
                <a:cs typeface="Anton"/>
                <a:sym typeface="Anton"/>
              </a:rPr>
              <a:t>REDE NEURAL?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41492" y="1818767"/>
            <a:ext cx="7206169" cy="22147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8718" lvl="1" indent="-269359" algn="just">
              <a:lnSpc>
                <a:spcPts val="3493"/>
              </a:lnSpc>
              <a:buFont typeface="Arial"/>
              <a:buChar char="•"/>
            </a:pP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Inspirada no cérebro humano</a:t>
            </a:r>
          </a:p>
          <a:p>
            <a:pPr marL="538718" lvl="1" indent="-269359" algn="just">
              <a:lnSpc>
                <a:spcPts val="3493"/>
              </a:lnSpc>
              <a:buFont typeface="Arial"/>
              <a:buChar char="•"/>
            </a:pP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Aprende com dados</a:t>
            </a:r>
          </a:p>
          <a:p>
            <a:pPr marL="538718" lvl="1" indent="-269359" algn="just">
              <a:lnSpc>
                <a:spcPts val="3493"/>
              </a:lnSpc>
              <a:buFont typeface="Arial"/>
              <a:buChar char="•"/>
            </a:pP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Usa conexões entre “neurônios” artificiais</a:t>
            </a:r>
          </a:p>
          <a:p>
            <a:pPr marL="538718" lvl="1" indent="-269359" algn="just">
              <a:lnSpc>
                <a:spcPts val="3493"/>
              </a:lnSpc>
              <a:buFont typeface="Arial"/>
              <a:buChar char="•"/>
            </a:pP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Aplica-se em tarefas como: reconhecimento de voz, imagem, texto...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775722" y="8519069"/>
            <a:ext cx="6736556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Fonte: Sarmento, Arianne &amp; Dos Santos, Wellington. (2022)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29707" y="332729"/>
            <a:ext cx="369285" cy="363243"/>
          </a:xfrm>
          <a:custGeom>
            <a:avLst/>
            <a:gdLst/>
            <a:ahLst/>
            <a:cxnLst/>
            <a:rect l="l" t="t" r="r" b="b"/>
            <a:pathLst>
              <a:path w="369285" h="363243">
                <a:moveTo>
                  <a:pt x="0" y="0"/>
                </a:moveTo>
                <a:lnTo>
                  <a:pt x="369286" y="0"/>
                </a:lnTo>
                <a:lnTo>
                  <a:pt x="369286" y="363242"/>
                </a:lnTo>
                <a:lnTo>
                  <a:pt x="0" y="3632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7259300" y="9258300"/>
            <a:ext cx="1028700" cy="1028700"/>
            <a:chOff x="0" y="0"/>
            <a:chExt cx="270933" cy="2709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75475" y="301138"/>
            <a:ext cx="677751" cy="677751"/>
            <a:chOff x="0" y="0"/>
            <a:chExt cx="178502" cy="17850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78502" cy="178502"/>
            </a:xfrm>
            <a:custGeom>
              <a:avLst/>
              <a:gdLst/>
              <a:ahLst/>
              <a:cxnLst/>
              <a:rect l="l" t="t" r="r" b="b"/>
              <a:pathLst>
                <a:path w="178502" h="178502">
                  <a:moveTo>
                    <a:pt x="0" y="0"/>
                  </a:moveTo>
                  <a:lnTo>
                    <a:pt x="178502" y="0"/>
                  </a:lnTo>
                  <a:lnTo>
                    <a:pt x="178502" y="178502"/>
                  </a:lnTo>
                  <a:lnTo>
                    <a:pt x="0" y="178502"/>
                  </a:lnTo>
                  <a:close/>
                </a:path>
              </a:pathLst>
            </a:custGeom>
            <a:gradFill rotWithShape="1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78502" cy="2166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7499918" y="9638067"/>
            <a:ext cx="547464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</a:rPr>
              <a:t>30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98121" y="222579"/>
            <a:ext cx="9146669" cy="1851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20"/>
              </a:lnSpc>
            </a:pPr>
            <a:r>
              <a:rPr lang="en-US" sz="6000">
                <a:solidFill>
                  <a:srgbClr val="1F2020"/>
                </a:solidFill>
                <a:latin typeface="Anton"/>
                <a:ea typeface="Anton"/>
                <a:cs typeface="Anton"/>
                <a:sym typeface="Anton"/>
              </a:rPr>
              <a:t>Atualização dos Pesos</a:t>
            </a:r>
          </a:p>
          <a:p>
            <a:pPr algn="l">
              <a:lnSpc>
                <a:spcPts val="7320"/>
              </a:lnSpc>
            </a:pPr>
            <a:endParaRPr lang="en-US" sz="6000">
              <a:solidFill>
                <a:srgbClr val="1F202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266295" y="477136"/>
            <a:ext cx="496110" cy="297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sz="179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04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43158" y="2357597"/>
            <a:ext cx="6645369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99"/>
              </a:lnSpc>
              <a:spcBef>
                <a:spcPct val="0"/>
              </a:spcBef>
            </a:pP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2. Gradiente Descendente com Momentum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28925" y="1638741"/>
            <a:ext cx="6148589" cy="8604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500" b="1">
                <a:solidFill>
                  <a:srgbClr val="E300FF"/>
                </a:solidFill>
                <a:latin typeface="Open Sans"/>
                <a:ea typeface="Open Sans"/>
                <a:cs typeface="Open Sans"/>
                <a:sym typeface="Open Sans Bold"/>
              </a:rPr>
              <a:t>Variantes do Gradiente Descendente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  <a:endParaRPr lang="en-US" sz="2500" b="1">
              <a:solidFill>
                <a:srgbClr val="E300FF"/>
              </a:solidFill>
              <a:latin typeface="Open Sans"/>
              <a:ea typeface="Open Sans"/>
              <a:cs typeface="Open Sans"/>
              <a:sym typeface="Open Sans Bold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836249" y="3409826"/>
            <a:ext cx="8270100" cy="17642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99"/>
              </a:lnSpc>
              <a:spcBef>
                <a:spcPct val="0"/>
              </a:spcBef>
            </a:pP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 </a:t>
            </a:r>
            <a:r>
              <a:rPr lang="en-US" sz="250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Ideia</a:t>
            </a: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: </a:t>
            </a:r>
            <a:r>
              <a:rPr lang="en-US" sz="250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Acelerar</a:t>
            </a: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a </a:t>
            </a:r>
            <a:r>
              <a:rPr lang="en-US" sz="250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descida</a:t>
            </a: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50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acumulando</a:t>
            </a: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50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uma</a:t>
            </a: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"</a:t>
            </a:r>
            <a:r>
              <a:rPr lang="en-US" sz="250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velocidade</a:t>
            </a: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" das </a:t>
            </a:r>
            <a:r>
              <a:rPr lang="en-US" sz="250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atualizações</a:t>
            </a: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50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passadas</a:t>
            </a: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. Ajuda a </a:t>
            </a:r>
            <a:r>
              <a:rPr lang="en-US" sz="250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suavizar</a:t>
            </a: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o </a:t>
            </a:r>
            <a:r>
              <a:rPr lang="en-US" sz="250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caminho</a:t>
            </a: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do SGD e a </a:t>
            </a:r>
            <a:r>
              <a:rPr lang="en-US" sz="250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acelerar</a:t>
            </a: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50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em</a:t>
            </a: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50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direções</a:t>
            </a: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50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consistentes</a:t>
            </a: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AB43CA7C-0C8D-3CAE-3C1F-8543AF58CB5C}"/>
              </a:ext>
            </a:extLst>
          </p:cNvPr>
          <p:cNvSpPr txBox="1"/>
          <p:nvPr/>
        </p:nvSpPr>
        <p:spPr>
          <a:xfrm>
            <a:off x="769455" y="5473985"/>
            <a:ext cx="8286750" cy="470898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2500" b="1">
                <a:latin typeface="Open Sans"/>
                <a:ea typeface="Open Sans"/>
                <a:cs typeface="Open Sans"/>
              </a:rPr>
              <a:t>Fórmulas de Atualização:</a:t>
            </a:r>
            <a:endParaRPr lang="pt-BR" sz="2500">
              <a:latin typeface="Open Sans"/>
              <a:ea typeface="Open Sans"/>
              <a:cs typeface="Open Sans"/>
            </a:endParaRPr>
          </a:p>
          <a:p>
            <a:pPr marL="285750" indent="-285750">
              <a:buFont typeface="Arial"/>
              <a:buChar char="•"/>
            </a:pPr>
            <a:r>
              <a:rPr lang="pt-BR" sz="2500">
                <a:latin typeface="Open Sans"/>
                <a:ea typeface="Open Sans"/>
                <a:cs typeface="Open Sans"/>
              </a:rPr>
              <a:t>Calcula a nova velocidade (v): </a:t>
            </a:r>
          </a:p>
          <a:p>
            <a:endParaRPr lang="pt-BR" sz="2500">
              <a:latin typeface="Open Sans"/>
              <a:ea typeface="Open Sans"/>
              <a:cs typeface="Open Sans"/>
            </a:endParaRPr>
          </a:p>
          <a:p>
            <a:r>
              <a:rPr lang="pt-BR" sz="2500">
                <a:latin typeface="Open Sans"/>
                <a:ea typeface="Open Sans"/>
                <a:cs typeface="Open Sans"/>
              </a:rPr>
              <a:t>v=</a:t>
            </a:r>
            <a:r>
              <a:rPr lang="pt-BR" sz="2500" err="1">
                <a:latin typeface="Open Sans"/>
                <a:ea typeface="Open Sans"/>
                <a:cs typeface="Open Sans"/>
              </a:rPr>
              <a:t>γv</a:t>
            </a:r>
            <a:r>
              <a:rPr lang="pt-BR" sz="2500">
                <a:latin typeface="Open Sans"/>
                <a:ea typeface="Open Sans"/>
                <a:cs typeface="Open Sans"/>
              </a:rPr>
              <a:t>−η⋅∇E</a:t>
            </a:r>
          </a:p>
          <a:p>
            <a:endParaRPr lang="pt-BR" sz="2500">
              <a:latin typeface="Open Sans"/>
              <a:ea typeface="Open Sans"/>
              <a:cs typeface="Open Sans"/>
            </a:endParaRPr>
          </a:p>
          <a:p>
            <a:pPr marL="285750" indent="-285750">
              <a:buFont typeface="Arial"/>
              <a:buChar char="•"/>
            </a:pPr>
            <a:r>
              <a:rPr lang="pt-BR" sz="2500">
                <a:latin typeface="Open Sans"/>
                <a:ea typeface="Open Sans"/>
                <a:cs typeface="Open Sans"/>
              </a:rPr>
              <a:t>Atualiza os pesos com a velocidade: </a:t>
            </a:r>
          </a:p>
          <a:p>
            <a:pPr marL="285750" indent="-285750">
              <a:buFont typeface="Arial"/>
              <a:buChar char="•"/>
            </a:pPr>
            <a:endParaRPr lang="pt-BR" sz="2500">
              <a:latin typeface="Open Sans"/>
              <a:ea typeface="Open Sans"/>
              <a:cs typeface="Open Sans"/>
            </a:endParaRPr>
          </a:p>
          <a:p>
            <a:r>
              <a:rPr lang="pt-BR" sz="2500">
                <a:latin typeface="Open Sans"/>
                <a:ea typeface="Open Sans"/>
                <a:cs typeface="Open Sans"/>
              </a:rPr>
              <a:t>w=</a:t>
            </a:r>
            <a:r>
              <a:rPr lang="pt-BR" sz="2500" err="1">
                <a:latin typeface="Open Sans"/>
                <a:ea typeface="Open Sans"/>
                <a:cs typeface="Open Sans"/>
              </a:rPr>
              <a:t>w+v</a:t>
            </a:r>
          </a:p>
          <a:p>
            <a:endParaRPr lang="pt-BR" sz="2500">
              <a:latin typeface="Open Sans"/>
              <a:ea typeface="Open Sans"/>
              <a:cs typeface="Open Sans"/>
            </a:endParaRPr>
          </a:p>
          <a:p>
            <a:r>
              <a:rPr lang="pt-BR" sz="2500">
                <a:latin typeface="Open Sans"/>
                <a:ea typeface="Open Sans"/>
                <a:cs typeface="Open Sans"/>
              </a:rPr>
              <a:t>Onde γ (gama) é o coeficiente de momentum (geralmente ~0.9).</a:t>
            </a:r>
          </a:p>
          <a:p>
            <a:pPr algn="l"/>
            <a:endParaRPr lang="pt-BR" sz="2500">
              <a:latin typeface="Open Sans"/>
              <a:ea typeface="Open Sans"/>
              <a:cs typeface="Open Sans"/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79485A98-7B92-0304-A50F-AA25EA508385}"/>
              </a:ext>
            </a:extLst>
          </p:cNvPr>
          <p:cNvSpPr txBox="1"/>
          <p:nvPr/>
        </p:nvSpPr>
        <p:spPr>
          <a:xfrm>
            <a:off x="9812800" y="3408030"/>
            <a:ext cx="7694839" cy="278537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2500" b="1">
                <a:latin typeface="Open Sans"/>
                <a:ea typeface="Open Sans"/>
                <a:cs typeface="Open Sans"/>
              </a:rPr>
              <a:t>Prós:</a:t>
            </a:r>
          </a:p>
          <a:p>
            <a:pPr marL="228600" indent="-228600">
              <a:buFont typeface=""/>
              <a:buChar char="•"/>
            </a:pPr>
            <a:r>
              <a:rPr lang="pt-BR" sz="2500">
                <a:latin typeface="Open Sans"/>
                <a:ea typeface="Open Sans"/>
                <a:cs typeface="Open Sans"/>
              </a:rPr>
              <a:t>Acelera a convergência.</a:t>
            </a:r>
          </a:p>
          <a:p>
            <a:pPr marL="228600" indent="-228600">
              <a:buFont typeface=""/>
              <a:buChar char="•"/>
            </a:pPr>
            <a:r>
              <a:rPr lang="pt-BR" sz="2500">
                <a:latin typeface="Open Sans"/>
                <a:ea typeface="Open Sans"/>
                <a:cs typeface="Open Sans"/>
              </a:rPr>
              <a:t>Amortece oscilações, resultando em um caminho mais direto.</a:t>
            </a:r>
          </a:p>
          <a:p>
            <a:r>
              <a:rPr lang="pt-BR" sz="2500" b="1">
                <a:latin typeface="Open Sans"/>
                <a:ea typeface="Open Sans"/>
                <a:cs typeface="Open Sans"/>
              </a:rPr>
              <a:t>Contras:</a:t>
            </a:r>
          </a:p>
          <a:p>
            <a:pPr marL="228600" indent="-228600">
              <a:buFont typeface=""/>
              <a:buChar char="•"/>
            </a:pPr>
            <a:r>
              <a:rPr lang="pt-BR" sz="2500">
                <a:latin typeface="Open Sans"/>
                <a:ea typeface="Open Sans"/>
                <a:cs typeface="Open Sans"/>
              </a:rPr>
              <a:t>Adiciona um novo hiperparâmetro (</a:t>
            </a:r>
            <a:r>
              <a:rPr lang="el-GR" sz="2500">
                <a:latin typeface="Open Sans"/>
                <a:ea typeface="Open Sans"/>
                <a:cs typeface="Open Sans"/>
              </a:rPr>
              <a:t>γ) </a:t>
            </a:r>
            <a:r>
              <a:rPr lang="pt-BR" sz="2500">
                <a:latin typeface="Open Sans"/>
                <a:ea typeface="Open Sans"/>
                <a:cs typeface="Open Sans"/>
              </a:rPr>
              <a:t>para ser ajustado.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29707" y="332729"/>
            <a:ext cx="369285" cy="363243"/>
          </a:xfrm>
          <a:custGeom>
            <a:avLst/>
            <a:gdLst/>
            <a:ahLst/>
            <a:cxnLst/>
            <a:rect l="l" t="t" r="r" b="b"/>
            <a:pathLst>
              <a:path w="369285" h="363243">
                <a:moveTo>
                  <a:pt x="0" y="0"/>
                </a:moveTo>
                <a:lnTo>
                  <a:pt x="369286" y="0"/>
                </a:lnTo>
                <a:lnTo>
                  <a:pt x="369286" y="363242"/>
                </a:lnTo>
                <a:lnTo>
                  <a:pt x="0" y="3632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7259300" y="9258300"/>
            <a:ext cx="1028700" cy="1028700"/>
            <a:chOff x="0" y="0"/>
            <a:chExt cx="270933" cy="2709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75475" y="301138"/>
            <a:ext cx="677751" cy="677751"/>
            <a:chOff x="0" y="0"/>
            <a:chExt cx="178502" cy="17850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78502" cy="178502"/>
            </a:xfrm>
            <a:custGeom>
              <a:avLst/>
              <a:gdLst/>
              <a:ahLst/>
              <a:cxnLst/>
              <a:rect l="l" t="t" r="r" b="b"/>
              <a:pathLst>
                <a:path w="178502" h="178502">
                  <a:moveTo>
                    <a:pt x="0" y="0"/>
                  </a:moveTo>
                  <a:lnTo>
                    <a:pt x="178502" y="0"/>
                  </a:lnTo>
                  <a:lnTo>
                    <a:pt x="178502" y="178502"/>
                  </a:lnTo>
                  <a:lnTo>
                    <a:pt x="0" y="178502"/>
                  </a:lnTo>
                  <a:close/>
                </a:path>
              </a:pathLst>
            </a:custGeom>
            <a:gradFill rotWithShape="1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78502" cy="2166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7514958" y="9638067"/>
            <a:ext cx="547464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31</a:t>
            </a:r>
            <a:endParaRPr lang="pt-BR" dirty="0"/>
          </a:p>
        </p:txBody>
      </p:sp>
      <p:sp>
        <p:nvSpPr>
          <p:cNvPr id="12" name="TextBox 12"/>
          <p:cNvSpPr txBox="1"/>
          <p:nvPr/>
        </p:nvSpPr>
        <p:spPr>
          <a:xfrm>
            <a:off x="1298121" y="222579"/>
            <a:ext cx="9146669" cy="1851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20"/>
              </a:lnSpc>
            </a:pPr>
            <a:r>
              <a:rPr lang="en-US" sz="6000">
                <a:solidFill>
                  <a:srgbClr val="1F2020"/>
                </a:solidFill>
                <a:latin typeface="Anton"/>
                <a:ea typeface="Anton"/>
                <a:cs typeface="Anton"/>
                <a:sym typeface="Anton"/>
              </a:rPr>
              <a:t>Atualização dos Pesos</a:t>
            </a:r>
          </a:p>
          <a:p>
            <a:pPr algn="l">
              <a:lnSpc>
                <a:spcPts val="7320"/>
              </a:lnSpc>
            </a:pPr>
            <a:endParaRPr lang="en-US" sz="6000">
              <a:solidFill>
                <a:srgbClr val="1F202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266295" y="477136"/>
            <a:ext cx="496110" cy="297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sz="179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04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43158" y="2373254"/>
            <a:ext cx="6645369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99"/>
              </a:lnSpc>
              <a:spcBef>
                <a:spcPct val="0"/>
              </a:spcBef>
            </a:pP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3. RMSProp (Root Mean Square Propagation)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28925" y="1717029"/>
            <a:ext cx="6148589" cy="8604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500" b="1">
                <a:solidFill>
                  <a:srgbClr val="E300FF"/>
                </a:solidFill>
                <a:latin typeface="Open Sans"/>
                <a:ea typeface="Open Sans"/>
                <a:cs typeface="Open Sans"/>
                <a:sym typeface="Open Sans Bold"/>
              </a:rPr>
              <a:t>Variantes do Gradiente Descendente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  <a:endParaRPr lang="en-US" sz="2500" b="1">
              <a:solidFill>
                <a:srgbClr val="E300FF"/>
              </a:solidFill>
              <a:latin typeface="Open Sans"/>
              <a:ea typeface="Open Sans"/>
              <a:cs typeface="Open Sans"/>
              <a:sym typeface="Open Sans Bold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874473" y="3373944"/>
            <a:ext cx="8270100" cy="17659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99"/>
              </a:lnSpc>
              <a:spcBef>
                <a:spcPct val="0"/>
              </a:spcBef>
            </a:pP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 Ideia: Adaptar a taxa de aprendizado (η) individualmente para cada peso. A taxa diminui para pesos que recebem gradientes grandes e aumenta para os que recebem gradientes pequenos.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A1E1E9CD-3295-49EB-AC35-8FD709547CB5}"/>
              </a:ext>
            </a:extLst>
          </p:cNvPr>
          <p:cNvSpPr txBox="1"/>
          <p:nvPr/>
        </p:nvSpPr>
        <p:spPr>
          <a:xfrm>
            <a:off x="874865" y="5689836"/>
            <a:ext cx="8409214" cy="470898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2500" b="1">
                <a:latin typeface="Open Sans"/>
                <a:ea typeface="Open Sans"/>
                <a:cs typeface="Open Sans"/>
              </a:rPr>
              <a:t>Fórmulas de Atualização:</a:t>
            </a:r>
            <a:endParaRPr lang="pt-BR" sz="2500">
              <a:latin typeface="Open Sans"/>
              <a:ea typeface="Open Sans"/>
              <a:cs typeface="Open Sans"/>
            </a:endParaRPr>
          </a:p>
          <a:p>
            <a:pPr marL="285750" indent="-285750">
              <a:buFont typeface="Arial"/>
              <a:buChar char="•"/>
            </a:pPr>
            <a:r>
              <a:rPr lang="pt-BR" sz="2500">
                <a:latin typeface="Open Sans"/>
                <a:ea typeface="Open Sans"/>
                <a:cs typeface="Open Sans"/>
              </a:rPr>
              <a:t>Acumula o gradiente ao quadrado (S): </a:t>
            </a:r>
          </a:p>
          <a:p>
            <a:pPr marL="285750" indent="-285750">
              <a:buFont typeface="Arial"/>
              <a:buChar char="•"/>
            </a:pPr>
            <a:endParaRPr lang="pt-BR" sz="2500">
              <a:latin typeface="Open Sans"/>
              <a:ea typeface="Open Sans"/>
              <a:cs typeface="Open Sans"/>
            </a:endParaRPr>
          </a:p>
          <a:p>
            <a:r>
              <a:rPr lang="pt-BR" sz="2500" err="1">
                <a:latin typeface="Open Sans"/>
                <a:ea typeface="Open Sans"/>
                <a:cs typeface="Open Sans"/>
              </a:rPr>
              <a:t>Sdw</a:t>
            </a:r>
            <a:r>
              <a:rPr lang="pt-BR" sz="2500">
                <a:latin typeface="Open Sans"/>
                <a:ea typeface="Open Sans"/>
                <a:cs typeface="Open Sans"/>
              </a:rPr>
              <a:t> =β</a:t>
            </a:r>
            <a:r>
              <a:rPr lang="pt-BR" sz="2500" err="1">
                <a:latin typeface="Open Sans"/>
                <a:ea typeface="Open Sans"/>
                <a:cs typeface="Open Sans"/>
              </a:rPr>
              <a:t>Sdw</a:t>
            </a:r>
            <a:r>
              <a:rPr lang="pt-BR" sz="2500">
                <a:latin typeface="Open Sans"/>
                <a:ea typeface="Open Sans"/>
                <a:cs typeface="Open Sans"/>
              </a:rPr>
              <a:t> +(1−β)(∇E)2</a:t>
            </a:r>
          </a:p>
          <a:p>
            <a:endParaRPr lang="pt-BR" sz="2500">
              <a:latin typeface="Open Sans"/>
              <a:ea typeface="Open Sans"/>
              <a:cs typeface="Open Sans"/>
            </a:endParaRPr>
          </a:p>
          <a:p>
            <a:pPr marL="285750" indent="-285750">
              <a:buFont typeface="Arial"/>
              <a:buChar char="•"/>
            </a:pPr>
            <a:r>
              <a:rPr lang="pt-BR" sz="2500">
                <a:latin typeface="Open Sans"/>
                <a:ea typeface="Open Sans"/>
                <a:cs typeface="Open Sans"/>
              </a:rPr>
              <a:t>Atualiza o peso, dividindo pela raiz do acumulado: </a:t>
            </a:r>
          </a:p>
          <a:p>
            <a:pPr marL="285750" indent="-285750">
              <a:buFont typeface="Arial"/>
              <a:buChar char="•"/>
            </a:pPr>
            <a:endParaRPr lang="pt-BR" sz="2500">
              <a:latin typeface="Open Sans"/>
              <a:ea typeface="Open Sans"/>
              <a:cs typeface="Open Sans"/>
            </a:endParaRPr>
          </a:p>
          <a:p>
            <a:r>
              <a:rPr lang="pt-BR" sz="2500">
                <a:latin typeface="Open Sans"/>
                <a:ea typeface="Open Sans"/>
                <a:cs typeface="Open Sans"/>
              </a:rPr>
              <a:t>w=w−</a:t>
            </a:r>
            <a:r>
              <a:rPr lang="pt-BR" sz="2500" err="1">
                <a:latin typeface="Open Sans"/>
                <a:ea typeface="Open Sans"/>
                <a:cs typeface="Open Sans"/>
              </a:rPr>
              <a:t>ηSdw</a:t>
            </a:r>
            <a:r>
              <a:rPr lang="pt-BR" sz="2500">
                <a:latin typeface="Open Sans"/>
                <a:ea typeface="Open Sans"/>
                <a:cs typeface="Open Sans"/>
              </a:rPr>
              <a:t>  +ϵ∇E </a:t>
            </a:r>
          </a:p>
          <a:p>
            <a:endParaRPr lang="pt-BR" sz="2500">
              <a:latin typeface="Open Sans"/>
              <a:ea typeface="Open Sans"/>
              <a:cs typeface="Open Sans"/>
            </a:endParaRPr>
          </a:p>
          <a:p>
            <a:r>
              <a:rPr lang="pt-BR" sz="2500">
                <a:latin typeface="Open Sans"/>
                <a:ea typeface="Open Sans"/>
                <a:cs typeface="Open Sans"/>
              </a:rPr>
              <a:t>Onde β é um fator de decaimento e ε (épsilon) é um número pequeno para evitar divisão por zero.</a:t>
            </a:r>
          </a:p>
          <a:p>
            <a:pPr algn="l"/>
            <a:endParaRPr lang="pt-BR" sz="2500">
              <a:latin typeface="Open Sans"/>
              <a:ea typeface="Open Sans"/>
              <a:cs typeface="Open Sans"/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E0C15FE8-2791-BBB3-016A-4EB683E78D9A}"/>
              </a:ext>
            </a:extLst>
          </p:cNvPr>
          <p:cNvSpPr txBox="1"/>
          <p:nvPr/>
        </p:nvSpPr>
        <p:spPr>
          <a:xfrm>
            <a:off x="9881301" y="3380908"/>
            <a:ext cx="7376095" cy="355481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2500" b="1">
                <a:latin typeface="Open Sans"/>
                <a:ea typeface="Open Sans"/>
                <a:cs typeface="Open Sans"/>
              </a:rPr>
              <a:t>Prós:</a:t>
            </a:r>
            <a:endParaRPr lang="pt-BR" sz="2500">
              <a:latin typeface="Open Sans"/>
              <a:ea typeface="Open Sans"/>
              <a:cs typeface="Open Sans"/>
            </a:endParaRPr>
          </a:p>
          <a:p>
            <a:pPr marL="285750" indent="-285750">
              <a:buFont typeface="Arial"/>
              <a:buChar char="•"/>
            </a:pPr>
            <a:r>
              <a:rPr lang="pt-BR" sz="2500">
                <a:latin typeface="Open Sans"/>
                <a:ea typeface="Open Sans"/>
                <a:cs typeface="Open Sans"/>
              </a:rPr>
              <a:t>A taxa de aprendizado se ajusta automaticamente.</a:t>
            </a:r>
          </a:p>
          <a:p>
            <a:pPr marL="285750" indent="-285750">
              <a:buFont typeface="Arial"/>
              <a:buChar char="•"/>
            </a:pPr>
            <a:r>
              <a:rPr lang="pt-BR" sz="2500">
                <a:latin typeface="Open Sans"/>
                <a:ea typeface="Open Sans"/>
                <a:cs typeface="Open Sans"/>
              </a:rPr>
              <a:t>Excelente para paisagens de erro complexas (ex: vales longos e estreitos).</a:t>
            </a:r>
          </a:p>
          <a:p>
            <a:r>
              <a:rPr lang="pt-BR" sz="2500" b="1">
                <a:latin typeface="Open Sans"/>
                <a:ea typeface="Open Sans"/>
                <a:cs typeface="Open Sans"/>
              </a:rPr>
              <a:t>Contras:</a:t>
            </a:r>
            <a:endParaRPr lang="pt-BR" sz="2500">
              <a:latin typeface="Open Sans"/>
              <a:ea typeface="Open Sans"/>
              <a:cs typeface="Open Sans"/>
            </a:endParaRPr>
          </a:p>
          <a:p>
            <a:pPr marL="285750" indent="-285750">
              <a:buFont typeface="Arial"/>
              <a:buChar char="•"/>
            </a:pPr>
            <a:r>
              <a:rPr lang="pt-BR" sz="2500">
                <a:latin typeface="Open Sans"/>
                <a:ea typeface="Open Sans"/>
                <a:cs typeface="Open Sans"/>
              </a:rPr>
              <a:t>Ainda depende de uma taxa de aprendizado global (η).</a:t>
            </a:r>
          </a:p>
          <a:p>
            <a:pPr algn="l"/>
            <a:endParaRPr lang="pt-BR" sz="2500">
              <a:latin typeface="Open Sans"/>
              <a:ea typeface="Open Sans"/>
              <a:cs typeface="Open Sans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29707" y="332729"/>
            <a:ext cx="369285" cy="363243"/>
          </a:xfrm>
          <a:custGeom>
            <a:avLst/>
            <a:gdLst/>
            <a:ahLst/>
            <a:cxnLst/>
            <a:rect l="l" t="t" r="r" b="b"/>
            <a:pathLst>
              <a:path w="369285" h="363243">
                <a:moveTo>
                  <a:pt x="0" y="0"/>
                </a:moveTo>
                <a:lnTo>
                  <a:pt x="369286" y="0"/>
                </a:lnTo>
                <a:lnTo>
                  <a:pt x="369286" y="363242"/>
                </a:lnTo>
                <a:lnTo>
                  <a:pt x="0" y="3632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7259300" y="9258300"/>
            <a:ext cx="1028700" cy="1028700"/>
            <a:chOff x="0" y="0"/>
            <a:chExt cx="270933" cy="2709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75475" y="301138"/>
            <a:ext cx="677751" cy="677751"/>
            <a:chOff x="0" y="0"/>
            <a:chExt cx="178502" cy="17850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78502" cy="178502"/>
            </a:xfrm>
            <a:custGeom>
              <a:avLst/>
              <a:gdLst/>
              <a:ahLst/>
              <a:cxnLst/>
              <a:rect l="l" t="t" r="r" b="b"/>
              <a:pathLst>
                <a:path w="178502" h="178502">
                  <a:moveTo>
                    <a:pt x="0" y="0"/>
                  </a:moveTo>
                  <a:lnTo>
                    <a:pt x="178502" y="0"/>
                  </a:lnTo>
                  <a:lnTo>
                    <a:pt x="178502" y="178502"/>
                  </a:lnTo>
                  <a:lnTo>
                    <a:pt x="0" y="178502"/>
                  </a:lnTo>
                  <a:close/>
                </a:path>
              </a:pathLst>
            </a:custGeom>
            <a:gradFill rotWithShape="1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78502" cy="2166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7499918" y="9638067"/>
            <a:ext cx="547464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32</a:t>
            </a:r>
            <a:endParaRPr lang="pt-BR" dirty="0"/>
          </a:p>
        </p:txBody>
      </p:sp>
      <p:sp>
        <p:nvSpPr>
          <p:cNvPr id="12" name="TextBox 12"/>
          <p:cNvSpPr txBox="1"/>
          <p:nvPr/>
        </p:nvSpPr>
        <p:spPr>
          <a:xfrm>
            <a:off x="1298121" y="222579"/>
            <a:ext cx="9146669" cy="1851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20"/>
              </a:lnSpc>
            </a:pPr>
            <a:r>
              <a:rPr lang="en-US" sz="6000">
                <a:solidFill>
                  <a:srgbClr val="1F2020"/>
                </a:solidFill>
                <a:latin typeface="Anton"/>
                <a:ea typeface="Anton"/>
                <a:cs typeface="Anton"/>
                <a:sym typeface="Anton"/>
              </a:rPr>
              <a:t>Atualização dos Pesos</a:t>
            </a:r>
          </a:p>
          <a:p>
            <a:pPr algn="l">
              <a:lnSpc>
                <a:spcPts val="7320"/>
              </a:lnSpc>
            </a:pPr>
            <a:endParaRPr lang="en-US" sz="6000">
              <a:solidFill>
                <a:srgbClr val="1F202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266295" y="477136"/>
            <a:ext cx="496110" cy="297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sz="179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04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58816" y="2404570"/>
            <a:ext cx="6645369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99"/>
              </a:lnSpc>
              <a:spcBef>
                <a:spcPct val="0"/>
              </a:spcBef>
            </a:pP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4. Adam (Adaptive Moment Estimation)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28925" y="1638741"/>
            <a:ext cx="6148589" cy="8604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500" b="1">
                <a:solidFill>
                  <a:srgbClr val="E300FF"/>
                </a:solidFill>
                <a:latin typeface="Open Sans"/>
                <a:ea typeface="Open Sans"/>
                <a:cs typeface="Open Sans"/>
                <a:sym typeface="Open Sans Bold"/>
              </a:rPr>
              <a:t>Variantes do Gradiente Descendente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  <a:endParaRPr lang="en-US" sz="2500" b="1">
              <a:solidFill>
                <a:srgbClr val="E300FF"/>
              </a:solidFill>
              <a:latin typeface="Open Sans"/>
              <a:ea typeface="Open Sans"/>
              <a:cs typeface="Open Sans"/>
              <a:sym typeface="Open Sans Bold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858816" y="3280000"/>
            <a:ext cx="8270100" cy="22147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99"/>
              </a:lnSpc>
              <a:spcBef>
                <a:spcPct val="0"/>
              </a:spcBef>
            </a:pP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 </a:t>
            </a:r>
            <a:r>
              <a:rPr lang="en-US" sz="250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Ideia</a:t>
            </a: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: </a:t>
            </a:r>
            <a:r>
              <a:rPr lang="en-US" sz="250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Combina</a:t>
            </a: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o </a:t>
            </a:r>
            <a:r>
              <a:rPr lang="en-US" sz="250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melhor</a:t>
            </a: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dos </a:t>
            </a:r>
            <a:r>
              <a:rPr lang="en-US" sz="250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dois</a:t>
            </a: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50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mundos</a:t>
            </a: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. Usa o momentum para </a:t>
            </a:r>
            <a:r>
              <a:rPr lang="en-US" sz="250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acumular</a:t>
            </a: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50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velocidade</a:t>
            </a: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(1º </a:t>
            </a:r>
            <a:r>
              <a:rPr lang="en-US" sz="250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momento</a:t>
            </a: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do </a:t>
            </a:r>
            <a:r>
              <a:rPr lang="en-US" sz="250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gradiente</a:t>
            </a: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) e o </a:t>
            </a:r>
            <a:r>
              <a:rPr lang="en-US" sz="250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RMSProp</a:t>
            </a: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para </a:t>
            </a:r>
            <a:r>
              <a:rPr lang="en-US" sz="250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adaptar</a:t>
            </a: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a taxa de </a:t>
            </a:r>
            <a:r>
              <a:rPr lang="en-US" sz="250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aprendizado</a:t>
            </a: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50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por</a:t>
            </a: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50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parâmetro</a:t>
            </a: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(2º </a:t>
            </a:r>
            <a:r>
              <a:rPr lang="en-US" sz="250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momento</a:t>
            </a: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do </a:t>
            </a:r>
            <a:r>
              <a:rPr lang="en-US" sz="250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gradiente</a:t>
            </a: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).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7A057914-EAD7-8994-CA50-E8CD71678FE6}"/>
              </a:ext>
            </a:extLst>
          </p:cNvPr>
          <p:cNvSpPr txBox="1"/>
          <p:nvPr/>
        </p:nvSpPr>
        <p:spPr>
          <a:xfrm>
            <a:off x="797415" y="5638669"/>
            <a:ext cx="8286750" cy="509370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2500" b="1">
                <a:latin typeface="Open Sans"/>
                <a:ea typeface="Open Sans"/>
                <a:cs typeface="Open Sans"/>
              </a:rPr>
              <a:t>Fórmulas de Atualização:</a:t>
            </a:r>
            <a:endParaRPr lang="pt-BR" sz="2500">
              <a:latin typeface="Open Sans"/>
              <a:ea typeface="Open Sans"/>
              <a:cs typeface="Open Sans"/>
            </a:endParaRPr>
          </a:p>
          <a:p>
            <a:pPr marL="285750" indent="-285750">
              <a:buFont typeface="Arial"/>
              <a:buChar char="•"/>
            </a:pPr>
            <a:r>
              <a:rPr lang="pt-BR" sz="2500">
                <a:latin typeface="Open Sans"/>
                <a:ea typeface="Open Sans"/>
                <a:cs typeface="Open Sans"/>
              </a:rPr>
              <a:t>Calcula o momentum (m), como no </a:t>
            </a:r>
            <a:r>
              <a:rPr lang="pt-BR" sz="2500" b="1">
                <a:latin typeface="Open Sans"/>
                <a:ea typeface="Open Sans"/>
                <a:cs typeface="Open Sans"/>
              </a:rPr>
              <a:t>Momentum</a:t>
            </a:r>
            <a:r>
              <a:rPr lang="pt-BR" sz="2500">
                <a:latin typeface="Open Sans"/>
                <a:ea typeface="Open Sans"/>
                <a:cs typeface="Open Sans"/>
              </a:rPr>
              <a:t>. </a:t>
            </a:r>
          </a:p>
          <a:p>
            <a:endParaRPr lang="pt-BR" sz="2500">
              <a:latin typeface="Open Sans"/>
              <a:ea typeface="Open Sans"/>
              <a:cs typeface="Open Sans"/>
            </a:endParaRPr>
          </a:p>
          <a:p>
            <a:r>
              <a:rPr lang="pt-BR" sz="2500">
                <a:latin typeface="Open Sans"/>
                <a:ea typeface="Open Sans"/>
                <a:cs typeface="Open Sans"/>
              </a:rPr>
              <a:t>m=β1 m+(1−β1 )∇E</a:t>
            </a:r>
          </a:p>
          <a:p>
            <a:endParaRPr lang="pt-BR" sz="2500">
              <a:latin typeface="Open Sans"/>
              <a:ea typeface="Open Sans"/>
              <a:cs typeface="Open Sans"/>
            </a:endParaRPr>
          </a:p>
          <a:p>
            <a:pPr marL="285750" indent="-285750">
              <a:buFont typeface="Arial"/>
              <a:buChar char="•"/>
            </a:pPr>
            <a:r>
              <a:rPr lang="pt-BR" sz="2500">
                <a:latin typeface="Open Sans"/>
                <a:ea typeface="Open Sans"/>
                <a:cs typeface="Open Sans"/>
              </a:rPr>
              <a:t>Calcula o acumulador de gradiente ao quadrado (v), como no </a:t>
            </a:r>
            <a:r>
              <a:rPr lang="pt-BR" sz="2500" b="1" err="1">
                <a:latin typeface="Open Sans"/>
                <a:ea typeface="Open Sans"/>
                <a:cs typeface="Open Sans"/>
              </a:rPr>
              <a:t>RMSProp</a:t>
            </a:r>
            <a:r>
              <a:rPr lang="pt-BR" sz="2500">
                <a:latin typeface="Open Sans"/>
                <a:ea typeface="Open Sans"/>
                <a:cs typeface="Open Sans"/>
              </a:rPr>
              <a:t>. </a:t>
            </a:r>
          </a:p>
          <a:p>
            <a:pPr marL="285750" indent="-285750">
              <a:buFont typeface="Arial"/>
              <a:buChar char="•"/>
            </a:pPr>
            <a:endParaRPr lang="pt-BR" sz="2500">
              <a:latin typeface="Open Sans"/>
              <a:ea typeface="Open Sans"/>
              <a:cs typeface="Open Sans"/>
            </a:endParaRPr>
          </a:p>
          <a:p>
            <a:r>
              <a:rPr lang="pt-BR" sz="2500">
                <a:latin typeface="Open Sans"/>
                <a:ea typeface="Open Sans"/>
                <a:cs typeface="Open Sans"/>
              </a:rPr>
              <a:t>v=β2 v+(1−β2 )(∇E)2</a:t>
            </a:r>
          </a:p>
          <a:p>
            <a:endParaRPr lang="pt-BR" sz="2500">
              <a:latin typeface="Open Sans"/>
              <a:ea typeface="Open Sans"/>
              <a:cs typeface="Open Sans"/>
            </a:endParaRPr>
          </a:p>
          <a:p>
            <a:pPr marL="285750" indent="-285750">
              <a:buFont typeface="Arial"/>
              <a:buChar char="•"/>
            </a:pPr>
            <a:r>
              <a:rPr lang="pt-BR" sz="2500">
                <a:latin typeface="Open Sans"/>
                <a:ea typeface="Open Sans"/>
                <a:cs typeface="Open Sans"/>
              </a:rPr>
              <a:t>Atualiza os pesos usando m e v corrigidos. </a:t>
            </a:r>
          </a:p>
          <a:p>
            <a:r>
              <a:rPr lang="pt-BR" sz="2500">
                <a:latin typeface="Open Sans"/>
                <a:ea typeface="Open Sans"/>
                <a:cs typeface="Open Sans"/>
              </a:rPr>
              <a:t>w=w−</a:t>
            </a:r>
            <a:r>
              <a:rPr lang="pt-BR" sz="2500" err="1">
                <a:latin typeface="Open Sans"/>
                <a:ea typeface="Open Sans"/>
                <a:cs typeface="Open Sans"/>
              </a:rPr>
              <a:t>ηv</a:t>
            </a:r>
            <a:r>
              <a:rPr lang="pt-BR" sz="2500">
                <a:latin typeface="Open Sans"/>
                <a:ea typeface="Open Sans"/>
                <a:cs typeface="Open Sans"/>
              </a:rPr>
              <a:t> +ϵm </a:t>
            </a:r>
          </a:p>
          <a:p>
            <a:pPr algn="l"/>
            <a:endParaRPr lang="pt-BR" sz="2500">
              <a:latin typeface="Open Sans"/>
              <a:ea typeface="Open Sans"/>
              <a:cs typeface="Open Sans"/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B15DD1C7-BDD3-B705-1A5C-9572289BA148}"/>
              </a:ext>
            </a:extLst>
          </p:cNvPr>
          <p:cNvSpPr txBox="1"/>
          <p:nvPr/>
        </p:nvSpPr>
        <p:spPr>
          <a:xfrm>
            <a:off x="9923241" y="3278016"/>
            <a:ext cx="6837589" cy="393954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2500" b="1">
                <a:latin typeface="Open Sans"/>
                <a:ea typeface="Open Sans"/>
                <a:cs typeface="Open Sans"/>
              </a:rPr>
              <a:t>Prós:</a:t>
            </a:r>
            <a:endParaRPr lang="pt-BR" sz="2500">
              <a:latin typeface="Open Sans"/>
              <a:ea typeface="Open Sans"/>
              <a:cs typeface="Open Sans"/>
            </a:endParaRPr>
          </a:p>
          <a:p>
            <a:pPr marL="285750" indent="-285750">
              <a:buFont typeface="Arial"/>
              <a:buChar char="•"/>
            </a:pPr>
            <a:r>
              <a:rPr lang="pt-BR" sz="2500">
                <a:latin typeface="Open Sans"/>
                <a:ea typeface="Open Sans"/>
                <a:cs typeface="Open Sans"/>
              </a:rPr>
              <a:t>Combina as vantagens do Momentum e do </a:t>
            </a:r>
            <a:r>
              <a:rPr lang="pt-BR" sz="2500" err="1">
                <a:latin typeface="Open Sans"/>
                <a:ea typeface="Open Sans"/>
                <a:cs typeface="Open Sans"/>
              </a:rPr>
              <a:t>RMSProp</a:t>
            </a:r>
            <a:r>
              <a:rPr lang="pt-BR" sz="2500">
                <a:latin typeface="Open Sans"/>
                <a:ea typeface="Open Sans"/>
                <a:cs typeface="Open Sans"/>
              </a:rPr>
              <a:t>.</a:t>
            </a:r>
          </a:p>
          <a:p>
            <a:pPr marL="285750" indent="-285750">
              <a:buFont typeface="Arial"/>
              <a:buChar char="•"/>
            </a:pPr>
            <a:r>
              <a:rPr lang="pt-BR" sz="2500">
                <a:latin typeface="Open Sans"/>
                <a:ea typeface="Open Sans"/>
                <a:cs typeface="Open Sans"/>
              </a:rPr>
              <a:t>Geralmente converge mais rápido e é mais robusto.</a:t>
            </a:r>
          </a:p>
          <a:p>
            <a:pPr marL="285750" indent="-285750">
              <a:buFont typeface="Arial"/>
              <a:buChar char="•"/>
            </a:pPr>
            <a:r>
              <a:rPr lang="pt-BR" sz="2500">
                <a:latin typeface="Open Sans"/>
                <a:ea typeface="Open Sans"/>
                <a:cs typeface="Open Sans"/>
              </a:rPr>
              <a:t>Considerado o otimizador padrão para muitos problemas.</a:t>
            </a:r>
          </a:p>
          <a:p>
            <a:r>
              <a:rPr lang="pt-BR" sz="2500" b="1">
                <a:latin typeface="Open Sans"/>
                <a:ea typeface="Open Sans"/>
                <a:cs typeface="Open Sans"/>
              </a:rPr>
              <a:t>Contras:</a:t>
            </a:r>
            <a:endParaRPr lang="pt-BR" sz="2500">
              <a:latin typeface="Open Sans"/>
              <a:ea typeface="Open Sans"/>
              <a:cs typeface="Open Sans"/>
            </a:endParaRPr>
          </a:p>
          <a:p>
            <a:pPr marL="285750" indent="-285750">
              <a:buFont typeface="Arial"/>
              <a:buChar char="•"/>
            </a:pPr>
            <a:r>
              <a:rPr lang="pt-BR" sz="2500">
                <a:latin typeface="Open Sans"/>
                <a:ea typeface="Open Sans"/>
                <a:cs typeface="Open Sans"/>
              </a:rPr>
              <a:t>Mais complexo computacionalmente.</a:t>
            </a:r>
          </a:p>
          <a:p>
            <a:pPr algn="l"/>
            <a:endParaRPr lang="pt-BR" sz="2500">
              <a:latin typeface="Open Sans"/>
              <a:ea typeface="Open Sans"/>
              <a:cs typeface="Open Sans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59300" y="9258300"/>
            <a:ext cx="1028700" cy="1028700"/>
            <a:chOff x="0" y="0"/>
            <a:chExt cx="270933" cy="2709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-2116078" y="5258879"/>
            <a:ext cx="8229600" cy="8229600"/>
          </a:xfrm>
          <a:custGeom>
            <a:avLst/>
            <a:gdLst/>
            <a:ahLst/>
            <a:cxnLst/>
            <a:rect l="l" t="t" r="r" b="b"/>
            <a:pathLst>
              <a:path w="8229600" h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5889000" y="1031011"/>
            <a:ext cx="4316765" cy="4316765"/>
          </a:xfrm>
          <a:custGeom>
            <a:avLst/>
            <a:gdLst/>
            <a:ahLst/>
            <a:cxnLst/>
            <a:rect l="l" t="t" r="r" b="b"/>
            <a:pathLst>
              <a:path w="4316765" h="4316765">
                <a:moveTo>
                  <a:pt x="0" y="0"/>
                </a:moveTo>
                <a:lnTo>
                  <a:pt x="4316765" y="0"/>
                </a:lnTo>
                <a:lnTo>
                  <a:pt x="4316765" y="4316765"/>
                </a:lnTo>
                <a:lnTo>
                  <a:pt x="0" y="43167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6113522" y="2169297"/>
            <a:ext cx="5482876" cy="6356958"/>
          </a:xfrm>
          <a:custGeom>
            <a:avLst/>
            <a:gdLst/>
            <a:ahLst/>
            <a:cxnLst/>
            <a:rect l="l" t="t" r="r" b="b"/>
            <a:pathLst>
              <a:path w="5482876" h="6356958">
                <a:moveTo>
                  <a:pt x="0" y="0"/>
                </a:moveTo>
                <a:lnTo>
                  <a:pt x="5482876" y="0"/>
                </a:lnTo>
                <a:lnTo>
                  <a:pt x="5482876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7499918" y="9638067"/>
            <a:ext cx="547464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33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41492" y="405840"/>
            <a:ext cx="8602508" cy="927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20"/>
              </a:lnSpc>
            </a:pPr>
            <a:r>
              <a:rPr lang="en-US" sz="6000">
                <a:solidFill>
                  <a:srgbClr val="1F2020"/>
                </a:solidFill>
                <a:latin typeface="Anton"/>
                <a:ea typeface="Anton"/>
                <a:cs typeface="Anton"/>
                <a:sym typeface="Anton"/>
              </a:rPr>
              <a:t>VISUALIZAÇÃO E EXEMPLOS NO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270415" y="405840"/>
            <a:ext cx="5782332" cy="927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20"/>
              </a:lnSpc>
            </a:pPr>
            <a:r>
              <a:rPr lang="en-US" sz="6000">
                <a:solidFill>
                  <a:srgbClr val="7402C6"/>
                </a:solidFill>
                <a:latin typeface="Anton"/>
                <a:ea typeface="Anton"/>
                <a:cs typeface="Anton"/>
                <a:sym typeface="Anton"/>
              </a:rPr>
              <a:t>IPYNB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59300" y="9258300"/>
            <a:ext cx="1028700" cy="1028700"/>
            <a:chOff x="0" y="0"/>
            <a:chExt cx="270933" cy="2709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-2116078" y="5258879"/>
            <a:ext cx="8229600" cy="8229600"/>
          </a:xfrm>
          <a:custGeom>
            <a:avLst/>
            <a:gdLst/>
            <a:ahLst/>
            <a:cxnLst/>
            <a:rect l="l" t="t" r="r" b="b"/>
            <a:pathLst>
              <a:path w="8229600" h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5904658" y="1031011"/>
            <a:ext cx="4316765" cy="4316765"/>
          </a:xfrm>
          <a:custGeom>
            <a:avLst/>
            <a:gdLst/>
            <a:ahLst/>
            <a:cxnLst/>
            <a:rect l="l" t="t" r="r" b="b"/>
            <a:pathLst>
              <a:path w="4316765" h="4316765">
                <a:moveTo>
                  <a:pt x="0" y="0"/>
                </a:moveTo>
                <a:lnTo>
                  <a:pt x="4316765" y="0"/>
                </a:lnTo>
                <a:lnTo>
                  <a:pt x="4316765" y="4316765"/>
                </a:lnTo>
                <a:lnTo>
                  <a:pt x="0" y="43167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7499918" y="9638067"/>
            <a:ext cx="547464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34</a:t>
            </a:r>
            <a:endParaRPr lang="pt-BR" dirty="0"/>
          </a:p>
        </p:txBody>
      </p:sp>
      <p:sp>
        <p:nvSpPr>
          <p:cNvPr id="9" name="TextBox 9"/>
          <p:cNvSpPr txBox="1"/>
          <p:nvPr/>
        </p:nvSpPr>
        <p:spPr>
          <a:xfrm>
            <a:off x="541492" y="405840"/>
            <a:ext cx="8602508" cy="927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20"/>
              </a:lnSpc>
            </a:pPr>
            <a:r>
              <a:rPr lang="en-US" sz="6000">
                <a:solidFill>
                  <a:srgbClr val="1F2020"/>
                </a:solidFill>
                <a:latin typeface="Anton"/>
                <a:ea typeface="Anton"/>
                <a:cs typeface="Anton"/>
                <a:sym typeface="Anton"/>
              </a:rPr>
              <a:t>EXEMPLO PRÁTICO</a:t>
            </a:r>
          </a:p>
        </p:txBody>
      </p:sp>
      <p:pic>
        <p:nvPicPr>
          <p:cNvPr id="10" name="Imagem 9" descr="Linha do tempo&#10;&#10;O conteúdo gerado por IA pode estar incorreto.">
            <a:extLst>
              <a:ext uri="{FF2B5EF4-FFF2-40B4-BE49-F238E27FC236}">
                <a16:creationId xmlns:a16="http://schemas.microsoft.com/office/drawing/2014/main" id="{F1598BE7-9952-91C3-16D1-0A62BA4280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0954" y="1509770"/>
            <a:ext cx="11846093" cy="7496175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496E3D-75A0-1B2E-830E-7FFDF4D33C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1DD3F1C9-1EA6-9961-04F2-E5B63B70F748}"/>
              </a:ext>
            </a:extLst>
          </p:cNvPr>
          <p:cNvGrpSpPr/>
          <p:nvPr/>
        </p:nvGrpSpPr>
        <p:grpSpPr>
          <a:xfrm>
            <a:off x="17259300" y="9258300"/>
            <a:ext cx="1028700" cy="1028700"/>
            <a:chOff x="0" y="0"/>
            <a:chExt cx="270933" cy="2709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B86C0951-73F0-011B-E578-A6A5A89C2469}"/>
                </a:ext>
              </a:extLst>
            </p:cNvPr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01FAD6AF-405F-FEE5-0650-CFCA54182726}"/>
                </a:ext>
              </a:extLst>
            </p:cNvPr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>
            <a:extLst>
              <a:ext uri="{FF2B5EF4-FFF2-40B4-BE49-F238E27FC236}">
                <a16:creationId xmlns:a16="http://schemas.microsoft.com/office/drawing/2014/main" id="{33EAE8B2-933C-1C0F-EEE5-66253BEF4628}"/>
              </a:ext>
            </a:extLst>
          </p:cNvPr>
          <p:cNvSpPr/>
          <p:nvPr/>
        </p:nvSpPr>
        <p:spPr>
          <a:xfrm>
            <a:off x="-2116078" y="5258879"/>
            <a:ext cx="8229600" cy="8229600"/>
          </a:xfrm>
          <a:custGeom>
            <a:avLst/>
            <a:gdLst/>
            <a:ahLst/>
            <a:cxnLst/>
            <a:rect l="l" t="t" r="r" b="b"/>
            <a:pathLst>
              <a:path w="8229600" h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9999"/>
            </a:blip>
            <a:stretch>
              <a:fillRect/>
            </a:stretch>
          </a:blipFill>
        </p:spPr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1BCEA2A3-AB63-E293-A76B-8190E83474F0}"/>
              </a:ext>
            </a:extLst>
          </p:cNvPr>
          <p:cNvSpPr/>
          <p:nvPr/>
        </p:nvSpPr>
        <p:spPr>
          <a:xfrm>
            <a:off x="15904658" y="1031011"/>
            <a:ext cx="4316765" cy="4316765"/>
          </a:xfrm>
          <a:custGeom>
            <a:avLst/>
            <a:gdLst/>
            <a:ahLst/>
            <a:cxnLst/>
            <a:rect l="l" t="t" r="r" b="b"/>
            <a:pathLst>
              <a:path w="4316765" h="4316765">
                <a:moveTo>
                  <a:pt x="0" y="0"/>
                </a:moveTo>
                <a:lnTo>
                  <a:pt x="4316765" y="0"/>
                </a:lnTo>
                <a:lnTo>
                  <a:pt x="4316765" y="4316765"/>
                </a:lnTo>
                <a:lnTo>
                  <a:pt x="0" y="43167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9999"/>
            </a:blip>
            <a:stretch>
              <a:fillRect/>
            </a:stretch>
          </a:blipFill>
        </p:spPr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52C59D91-5660-45EA-FC1F-F64D4AD9C2D8}"/>
              </a:ext>
            </a:extLst>
          </p:cNvPr>
          <p:cNvSpPr txBox="1"/>
          <p:nvPr/>
        </p:nvSpPr>
        <p:spPr>
          <a:xfrm>
            <a:off x="17499918" y="9638067"/>
            <a:ext cx="547464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35</a:t>
            </a:r>
            <a:endParaRPr lang="pt-BR" dirty="0"/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94A2979C-9B98-8190-EB1A-834C6A4EF519}"/>
              </a:ext>
            </a:extLst>
          </p:cNvPr>
          <p:cNvSpPr txBox="1"/>
          <p:nvPr/>
        </p:nvSpPr>
        <p:spPr>
          <a:xfrm>
            <a:off x="541492" y="405840"/>
            <a:ext cx="8602508" cy="927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20"/>
              </a:lnSpc>
            </a:pPr>
            <a:r>
              <a:rPr lang="en-US" sz="6000">
                <a:solidFill>
                  <a:srgbClr val="1F2020"/>
                </a:solidFill>
                <a:latin typeface="Anton"/>
                <a:ea typeface="Anton"/>
                <a:cs typeface="Anton"/>
                <a:sym typeface="Anton"/>
              </a:rPr>
              <a:t>EXEMPLO PRÁTICO</a:t>
            </a:r>
          </a:p>
        </p:txBody>
      </p:sp>
      <p:pic>
        <p:nvPicPr>
          <p:cNvPr id="7" name="2025-07-24 14-07-13">
            <a:hlinkClick r:id="" action="ppaction://media"/>
            <a:extLst>
              <a:ext uri="{FF2B5EF4-FFF2-40B4-BE49-F238E27FC236}">
                <a16:creationId xmlns:a16="http://schemas.microsoft.com/office/drawing/2014/main" id="{4095A6D9-B3F9-FA97-6ABF-52BA8F0D23DA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405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376700" y="1326193"/>
            <a:ext cx="11534601" cy="7947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169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29707" y="332729"/>
            <a:ext cx="369285" cy="363243"/>
          </a:xfrm>
          <a:custGeom>
            <a:avLst/>
            <a:gdLst/>
            <a:ahLst/>
            <a:cxnLst/>
            <a:rect l="l" t="t" r="r" b="b"/>
            <a:pathLst>
              <a:path w="369285" h="363243">
                <a:moveTo>
                  <a:pt x="0" y="0"/>
                </a:moveTo>
                <a:lnTo>
                  <a:pt x="369286" y="0"/>
                </a:lnTo>
                <a:lnTo>
                  <a:pt x="369286" y="363242"/>
                </a:lnTo>
                <a:lnTo>
                  <a:pt x="0" y="3632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7259300" y="9258300"/>
            <a:ext cx="1028700" cy="1028700"/>
            <a:chOff x="0" y="0"/>
            <a:chExt cx="270933" cy="2709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-1339179" y="8088710"/>
            <a:ext cx="8229600" cy="8229600"/>
          </a:xfrm>
          <a:custGeom>
            <a:avLst/>
            <a:gdLst/>
            <a:ahLst/>
            <a:cxnLst/>
            <a:rect l="l" t="t" r="r" b="b"/>
            <a:pathLst>
              <a:path w="8229600" h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9999"/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5889000" y="1031011"/>
            <a:ext cx="4316765" cy="4316765"/>
          </a:xfrm>
          <a:custGeom>
            <a:avLst/>
            <a:gdLst/>
            <a:ahLst/>
            <a:cxnLst/>
            <a:rect l="l" t="t" r="r" b="b"/>
            <a:pathLst>
              <a:path w="4316765" h="4316765">
                <a:moveTo>
                  <a:pt x="0" y="0"/>
                </a:moveTo>
                <a:lnTo>
                  <a:pt x="4316765" y="0"/>
                </a:lnTo>
                <a:lnTo>
                  <a:pt x="4316765" y="4316765"/>
                </a:lnTo>
                <a:lnTo>
                  <a:pt x="0" y="43167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9999"/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-753135" y="237618"/>
            <a:ext cx="17717675" cy="927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20"/>
              </a:lnSpc>
            </a:pPr>
            <a:r>
              <a:rPr lang="en-US" sz="6000">
                <a:solidFill>
                  <a:srgbClr val="1F2020"/>
                </a:solidFill>
                <a:latin typeface="Anton"/>
                <a:ea typeface="Anton"/>
                <a:cs typeface="Anton"/>
                <a:sym typeface="Anton"/>
              </a:rPr>
              <a:t>PROBLEMAS NO </a:t>
            </a:r>
            <a:r>
              <a:rPr lang="en-US" sz="6000">
                <a:solidFill>
                  <a:srgbClr val="7402C6"/>
                </a:solidFill>
                <a:latin typeface="Anton"/>
                <a:ea typeface="Anton"/>
                <a:cs typeface="Anton"/>
                <a:sym typeface="Anton"/>
              </a:rPr>
              <a:t>BACKPROPAGATION E HIPERPARÂMETROS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545150" y="3046015"/>
            <a:ext cx="843625" cy="677751"/>
            <a:chOff x="0" y="0"/>
            <a:chExt cx="222189" cy="17850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22189" cy="178502"/>
            </a:xfrm>
            <a:custGeom>
              <a:avLst/>
              <a:gdLst/>
              <a:ahLst/>
              <a:cxnLst/>
              <a:rect l="l" t="t" r="r" b="b"/>
              <a:pathLst>
                <a:path w="222189" h="178502">
                  <a:moveTo>
                    <a:pt x="0" y="0"/>
                  </a:moveTo>
                  <a:lnTo>
                    <a:pt x="222189" y="0"/>
                  </a:lnTo>
                  <a:lnTo>
                    <a:pt x="222189" y="178502"/>
                  </a:lnTo>
                  <a:lnTo>
                    <a:pt x="0" y="178502"/>
                  </a:lnTo>
                  <a:close/>
                </a:path>
              </a:pathLst>
            </a:custGeom>
            <a:gradFill rotWithShape="1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222189" cy="2166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545150" y="4225700"/>
            <a:ext cx="843625" cy="677751"/>
            <a:chOff x="0" y="0"/>
            <a:chExt cx="222189" cy="17850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22189" cy="178502"/>
            </a:xfrm>
            <a:custGeom>
              <a:avLst/>
              <a:gdLst/>
              <a:ahLst/>
              <a:cxnLst/>
              <a:rect l="l" t="t" r="r" b="b"/>
              <a:pathLst>
                <a:path w="222189" h="178502">
                  <a:moveTo>
                    <a:pt x="0" y="0"/>
                  </a:moveTo>
                  <a:lnTo>
                    <a:pt x="222189" y="0"/>
                  </a:lnTo>
                  <a:lnTo>
                    <a:pt x="222189" y="178502"/>
                  </a:lnTo>
                  <a:lnTo>
                    <a:pt x="0" y="178502"/>
                  </a:lnTo>
                  <a:close/>
                </a:path>
              </a:pathLst>
            </a:custGeom>
            <a:gradFill rotWithShape="1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222189" cy="2166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545150" y="5380658"/>
            <a:ext cx="843625" cy="677751"/>
            <a:chOff x="0" y="0"/>
            <a:chExt cx="222189" cy="178502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22189" cy="178502"/>
            </a:xfrm>
            <a:custGeom>
              <a:avLst/>
              <a:gdLst/>
              <a:ahLst/>
              <a:cxnLst/>
              <a:rect l="l" t="t" r="r" b="b"/>
              <a:pathLst>
                <a:path w="222189" h="178502">
                  <a:moveTo>
                    <a:pt x="0" y="0"/>
                  </a:moveTo>
                  <a:lnTo>
                    <a:pt x="222189" y="0"/>
                  </a:lnTo>
                  <a:lnTo>
                    <a:pt x="222189" y="178502"/>
                  </a:lnTo>
                  <a:lnTo>
                    <a:pt x="0" y="178502"/>
                  </a:lnTo>
                  <a:close/>
                </a:path>
              </a:pathLst>
            </a:custGeom>
            <a:gradFill rotWithShape="1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222189" cy="2166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17499918" y="9638067"/>
            <a:ext cx="547464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36</a:t>
            </a:r>
            <a:endParaRPr lang="pt-BR" dirty="0"/>
          </a:p>
        </p:txBody>
      </p:sp>
      <p:sp>
        <p:nvSpPr>
          <p:cNvPr id="19" name="TextBox 19"/>
          <p:cNvSpPr txBox="1"/>
          <p:nvPr/>
        </p:nvSpPr>
        <p:spPr>
          <a:xfrm>
            <a:off x="658198" y="3212488"/>
            <a:ext cx="617529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01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553146" y="3174388"/>
            <a:ext cx="6197762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E300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Problemas no Backpropagation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658198" y="4392173"/>
            <a:ext cx="617529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02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553146" y="4373123"/>
            <a:ext cx="5337275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50" b="1" err="1">
                <a:solidFill>
                  <a:srgbClr val="E300FF"/>
                </a:solidFill>
                <a:latin typeface="Open Sans Bold"/>
                <a:ea typeface="Open Sans Bold"/>
                <a:cs typeface="Open Sans Bold"/>
              </a:rPr>
              <a:t>Soluções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699906" y="5547131"/>
            <a:ext cx="617529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03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553146" y="5518556"/>
            <a:ext cx="4821979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E300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Principais Hiperparâmetros</a:t>
            </a:r>
          </a:p>
        </p:txBody>
      </p:sp>
      <p:grpSp>
        <p:nvGrpSpPr>
          <p:cNvPr id="30" name="Group 15">
            <a:extLst>
              <a:ext uri="{FF2B5EF4-FFF2-40B4-BE49-F238E27FC236}">
                <a16:creationId xmlns:a16="http://schemas.microsoft.com/office/drawing/2014/main" id="{DE93FAB6-0E49-EE49-D264-879E36C96E42}"/>
              </a:ext>
            </a:extLst>
          </p:cNvPr>
          <p:cNvGrpSpPr/>
          <p:nvPr/>
        </p:nvGrpSpPr>
        <p:grpSpPr>
          <a:xfrm>
            <a:off x="545150" y="6465261"/>
            <a:ext cx="843625" cy="822412"/>
            <a:chOff x="0" y="-38100"/>
            <a:chExt cx="222189" cy="216602"/>
          </a:xfrm>
        </p:grpSpPr>
        <p:sp>
          <p:nvSpPr>
            <p:cNvPr id="31" name="Freeform 16">
              <a:extLst>
                <a:ext uri="{FF2B5EF4-FFF2-40B4-BE49-F238E27FC236}">
                  <a16:creationId xmlns:a16="http://schemas.microsoft.com/office/drawing/2014/main" id="{A333FF03-78FA-B2DB-89CE-E5E2B5E1600B}"/>
                </a:ext>
              </a:extLst>
            </p:cNvPr>
            <p:cNvSpPr/>
            <p:nvPr/>
          </p:nvSpPr>
          <p:spPr>
            <a:xfrm>
              <a:off x="0" y="0"/>
              <a:ext cx="222189" cy="178502"/>
            </a:xfrm>
            <a:custGeom>
              <a:avLst/>
              <a:gdLst/>
              <a:ahLst/>
              <a:cxnLst/>
              <a:rect l="l" t="t" r="r" b="b"/>
              <a:pathLst>
                <a:path w="222189" h="178502">
                  <a:moveTo>
                    <a:pt x="0" y="0"/>
                  </a:moveTo>
                  <a:lnTo>
                    <a:pt x="222189" y="0"/>
                  </a:lnTo>
                  <a:lnTo>
                    <a:pt x="222189" y="178502"/>
                  </a:lnTo>
                  <a:lnTo>
                    <a:pt x="0" y="178502"/>
                  </a:lnTo>
                  <a:close/>
                </a:path>
              </a:pathLst>
            </a:custGeom>
            <a:gradFill rotWithShape="1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32" name="TextBox 17">
              <a:extLst>
                <a:ext uri="{FF2B5EF4-FFF2-40B4-BE49-F238E27FC236}">
                  <a16:creationId xmlns:a16="http://schemas.microsoft.com/office/drawing/2014/main" id="{499F8439-5D70-BFAB-E41D-60ED1382C5E2}"/>
                </a:ext>
              </a:extLst>
            </p:cNvPr>
            <p:cNvSpPr txBox="1"/>
            <p:nvPr/>
          </p:nvSpPr>
          <p:spPr>
            <a:xfrm>
              <a:off x="0" y="-38100"/>
              <a:ext cx="222189" cy="2166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33" name="TextBox 23">
            <a:extLst>
              <a:ext uri="{FF2B5EF4-FFF2-40B4-BE49-F238E27FC236}">
                <a16:creationId xmlns:a16="http://schemas.microsoft.com/office/drawing/2014/main" id="{B65C4B33-642A-8929-274B-CDC23BFE49D6}"/>
              </a:ext>
            </a:extLst>
          </p:cNvPr>
          <p:cNvSpPr txBox="1"/>
          <p:nvPr/>
        </p:nvSpPr>
        <p:spPr>
          <a:xfrm>
            <a:off x="699905" y="6776395"/>
            <a:ext cx="617529" cy="4064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04</a:t>
            </a:r>
          </a:p>
        </p:txBody>
      </p:sp>
      <p:sp>
        <p:nvSpPr>
          <p:cNvPr id="34" name="TextBox 24">
            <a:extLst>
              <a:ext uri="{FF2B5EF4-FFF2-40B4-BE49-F238E27FC236}">
                <a16:creationId xmlns:a16="http://schemas.microsoft.com/office/drawing/2014/main" id="{6FF987CF-00BA-5A82-8C56-C941D4064652}"/>
              </a:ext>
            </a:extLst>
          </p:cNvPr>
          <p:cNvSpPr txBox="1"/>
          <p:nvPr/>
        </p:nvSpPr>
        <p:spPr>
          <a:xfrm>
            <a:off x="1553146" y="6769386"/>
            <a:ext cx="4821979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9"/>
              </a:lnSpc>
              <a:spcBef>
                <a:spcPct val="0"/>
              </a:spcBef>
            </a:pPr>
            <a:r>
              <a:rPr lang="en-US" sz="2500" b="1">
                <a:solidFill>
                  <a:srgbClr val="E300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O que </a:t>
            </a:r>
            <a:r>
              <a:rPr lang="en-US" sz="2500" b="1" err="1">
                <a:solidFill>
                  <a:srgbClr val="E300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são</a:t>
            </a:r>
            <a:r>
              <a:rPr lang="en-US" sz="2500" b="1">
                <a:solidFill>
                  <a:srgbClr val="E300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2500" b="1" err="1">
                <a:solidFill>
                  <a:srgbClr val="E300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Hiperparâmetros</a:t>
            </a:r>
            <a:r>
              <a:rPr lang="en-US" sz="2500" b="1">
                <a:solidFill>
                  <a:srgbClr val="E300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?</a:t>
            </a:r>
            <a:endParaRPr lang="pt-PT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29707" y="332729"/>
            <a:ext cx="369285" cy="363243"/>
          </a:xfrm>
          <a:custGeom>
            <a:avLst/>
            <a:gdLst/>
            <a:ahLst/>
            <a:cxnLst/>
            <a:rect l="l" t="t" r="r" b="b"/>
            <a:pathLst>
              <a:path w="369285" h="363243">
                <a:moveTo>
                  <a:pt x="0" y="0"/>
                </a:moveTo>
                <a:lnTo>
                  <a:pt x="369286" y="0"/>
                </a:lnTo>
                <a:lnTo>
                  <a:pt x="369286" y="363242"/>
                </a:lnTo>
                <a:lnTo>
                  <a:pt x="0" y="3632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7259300" y="9258300"/>
            <a:ext cx="1028700" cy="1028700"/>
            <a:chOff x="0" y="0"/>
            <a:chExt cx="270933" cy="2709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-2080136" y="7240985"/>
            <a:ext cx="8667908" cy="8229600"/>
          </a:xfrm>
          <a:custGeom>
            <a:avLst/>
            <a:gdLst/>
            <a:ahLst/>
            <a:cxnLst/>
            <a:rect l="l" t="t" r="r" b="b"/>
            <a:pathLst>
              <a:path w="8667908" h="8229600">
                <a:moveTo>
                  <a:pt x="0" y="0"/>
                </a:moveTo>
                <a:lnTo>
                  <a:pt x="8667908" y="0"/>
                </a:lnTo>
                <a:lnTo>
                  <a:pt x="866790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9999"/>
            </a:blip>
            <a:stretch>
              <a:fillRect t="-2662" b="-2662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5889000" y="1031011"/>
            <a:ext cx="4316765" cy="4316765"/>
          </a:xfrm>
          <a:custGeom>
            <a:avLst/>
            <a:gdLst/>
            <a:ahLst/>
            <a:cxnLst/>
            <a:rect l="l" t="t" r="r" b="b"/>
            <a:pathLst>
              <a:path w="4316765" h="4316765">
                <a:moveTo>
                  <a:pt x="0" y="0"/>
                </a:moveTo>
                <a:lnTo>
                  <a:pt x="4316765" y="0"/>
                </a:lnTo>
                <a:lnTo>
                  <a:pt x="4316765" y="4316765"/>
                </a:lnTo>
                <a:lnTo>
                  <a:pt x="0" y="43167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9999"/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329707" y="222579"/>
            <a:ext cx="8556604" cy="1851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20"/>
              </a:lnSpc>
            </a:pPr>
            <a:r>
              <a:rPr lang="en-US" sz="6000">
                <a:solidFill>
                  <a:srgbClr val="1F2020"/>
                </a:solidFill>
                <a:latin typeface="Anton"/>
                <a:ea typeface="Anton"/>
                <a:cs typeface="Anton"/>
                <a:sym typeface="Anton"/>
              </a:rPr>
              <a:t>PROBLEMAS NO </a:t>
            </a:r>
            <a:r>
              <a:rPr lang="en-US" sz="6000">
                <a:solidFill>
                  <a:srgbClr val="7402C6"/>
                </a:solidFill>
                <a:latin typeface="Anton"/>
                <a:ea typeface="Anton"/>
                <a:cs typeface="Anton"/>
                <a:sym typeface="Anton"/>
              </a:rPr>
              <a:t>BACKPROPAGATION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684973" y="3046015"/>
            <a:ext cx="888556" cy="677751"/>
            <a:chOff x="0" y="0"/>
            <a:chExt cx="234023" cy="17850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34023" cy="178502"/>
            </a:xfrm>
            <a:custGeom>
              <a:avLst/>
              <a:gdLst/>
              <a:ahLst/>
              <a:cxnLst/>
              <a:rect l="l" t="t" r="r" b="b"/>
              <a:pathLst>
                <a:path w="234023" h="178502">
                  <a:moveTo>
                    <a:pt x="0" y="0"/>
                  </a:moveTo>
                  <a:lnTo>
                    <a:pt x="234023" y="0"/>
                  </a:lnTo>
                  <a:lnTo>
                    <a:pt x="234023" y="178502"/>
                  </a:lnTo>
                  <a:lnTo>
                    <a:pt x="0" y="178502"/>
                  </a:lnTo>
                  <a:close/>
                </a:path>
              </a:pathLst>
            </a:custGeom>
            <a:gradFill rotWithShape="1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234023" cy="2261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684973" y="4225700"/>
            <a:ext cx="888556" cy="677751"/>
            <a:chOff x="0" y="0"/>
            <a:chExt cx="234023" cy="17850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34023" cy="178502"/>
            </a:xfrm>
            <a:custGeom>
              <a:avLst/>
              <a:gdLst/>
              <a:ahLst/>
              <a:cxnLst/>
              <a:rect l="l" t="t" r="r" b="b"/>
              <a:pathLst>
                <a:path w="234023" h="178502">
                  <a:moveTo>
                    <a:pt x="0" y="0"/>
                  </a:moveTo>
                  <a:lnTo>
                    <a:pt x="234023" y="0"/>
                  </a:lnTo>
                  <a:lnTo>
                    <a:pt x="234023" y="178502"/>
                  </a:lnTo>
                  <a:lnTo>
                    <a:pt x="0" y="178502"/>
                  </a:lnTo>
                  <a:close/>
                </a:path>
              </a:pathLst>
            </a:custGeom>
            <a:gradFill rotWithShape="1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4" name="TextBox 14"/>
            <p:cNvSpPr txBox="1"/>
            <p:nvPr/>
          </p:nvSpPr>
          <p:spPr>
            <a:xfrm>
              <a:off x="0" y="-47625"/>
              <a:ext cx="234023" cy="2261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684973" y="5380658"/>
            <a:ext cx="888556" cy="677751"/>
            <a:chOff x="0" y="0"/>
            <a:chExt cx="234023" cy="178502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34023" cy="178502"/>
            </a:xfrm>
            <a:custGeom>
              <a:avLst/>
              <a:gdLst/>
              <a:ahLst/>
              <a:cxnLst/>
              <a:rect l="l" t="t" r="r" b="b"/>
              <a:pathLst>
                <a:path w="234023" h="178502">
                  <a:moveTo>
                    <a:pt x="0" y="0"/>
                  </a:moveTo>
                  <a:lnTo>
                    <a:pt x="234023" y="0"/>
                  </a:lnTo>
                  <a:lnTo>
                    <a:pt x="234023" y="178502"/>
                  </a:lnTo>
                  <a:lnTo>
                    <a:pt x="0" y="178502"/>
                  </a:lnTo>
                  <a:close/>
                </a:path>
              </a:pathLst>
            </a:custGeom>
            <a:gradFill rotWithShape="1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7" name="TextBox 17"/>
            <p:cNvSpPr txBox="1"/>
            <p:nvPr/>
          </p:nvSpPr>
          <p:spPr>
            <a:xfrm>
              <a:off x="0" y="-47625"/>
              <a:ext cx="234023" cy="2261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684973" y="6563234"/>
            <a:ext cx="888556" cy="677751"/>
            <a:chOff x="0" y="0"/>
            <a:chExt cx="234023" cy="178502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234023" cy="178502"/>
            </a:xfrm>
            <a:custGeom>
              <a:avLst/>
              <a:gdLst/>
              <a:ahLst/>
              <a:cxnLst/>
              <a:rect l="l" t="t" r="r" b="b"/>
              <a:pathLst>
                <a:path w="234023" h="178502">
                  <a:moveTo>
                    <a:pt x="0" y="0"/>
                  </a:moveTo>
                  <a:lnTo>
                    <a:pt x="234023" y="0"/>
                  </a:lnTo>
                  <a:lnTo>
                    <a:pt x="234023" y="178502"/>
                  </a:lnTo>
                  <a:lnTo>
                    <a:pt x="0" y="178502"/>
                  </a:lnTo>
                  <a:close/>
                </a:path>
              </a:pathLst>
            </a:custGeom>
            <a:gradFill rotWithShape="1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20" name="TextBox 20"/>
            <p:cNvSpPr txBox="1"/>
            <p:nvPr/>
          </p:nvSpPr>
          <p:spPr>
            <a:xfrm>
              <a:off x="0" y="-47625"/>
              <a:ext cx="234023" cy="2261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8886311" y="647231"/>
            <a:ext cx="8903382" cy="8160344"/>
            <a:chOff x="0" y="0"/>
            <a:chExt cx="11871176" cy="10880458"/>
          </a:xfrm>
        </p:grpSpPr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5"/>
            <a:srcRect t="4172" b="4172"/>
            <a:stretch>
              <a:fillRect/>
            </a:stretch>
          </p:blipFill>
          <p:spPr>
            <a:xfrm>
              <a:off x="0" y="0"/>
              <a:ext cx="11871176" cy="10880458"/>
            </a:xfrm>
            <a:prstGeom prst="rect">
              <a:avLst/>
            </a:prstGeom>
          </p:spPr>
        </p:pic>
      </p:grpSp>
      <p:sp>
        <p:nvSpPr>
          <p:cNvPr id="23" name="TextBox 23"/>
          <p:cNvSpPr txBox="1"/>
          <p:nvPr/>
        </p:nvSpPr>
        <p:spPr>
          <a:xfrm>
            <a:off x="17499918" y="9638067"/>
            <a:ext cx="547464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37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804041" y="3202963"/>
            <a:ext cx="650419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01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746654" y="3174388"/>
            <a:ext cx="6527854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E300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Desvanecimento do Gradiente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804041" y="4382648"/>
            <a:ext cx="650419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02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746654" y="4373123"/>
            <a:ext cx="4519375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E300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Explosão do Gradiente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847971" y="5537606"/>
            <a:ext cx="650419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03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746654" y="5518556"/>
            <a:ext cx="4073144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E300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Overfitting (sobreajuste)   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804041" y="6715634"/>
            <a:ext cx="650419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04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746654" y="6687059"/>
            <a:ext cx="5621538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E300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Sensibilidade a Hiperparâmetros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29707" y="332729"/>
            <a:ext cx="369285" cy="363243"/>
          </a:xfrm>
          <a:custGeom>
            <a:avLst/>
            <a:gdLst/>
            <a:ahLst/>
            <a:cxnLst/>
            <a:rect l="l" t="t" r="r" b="b"/>
            <a:pathLst>
              <a:path w="369285" h="363243">
                <a:moveTo>
                  <a:pt x="0" y="0"/>
                </a:moveTo>
                <a:lnTo>
                  <a:pt x="369286" y="0"/>
                </a:lnTo>
                <a:lnTo>
                  <a:pt x="369286" y="363242"/>
                </a:lnTo>
                <a:lnTo>
                  <a:pt x="0" y="3632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7259300" y="9258300"/>
            <a:ext cx="1028700" cy="1028700"/>
            <a:chOff x="0" y="0"/>
            <a:chExt cx="270933" cy="2709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75475" y="301138"/>
            <a:ext cx="677751" cy="677751"/>
            <a:chOff x="0" y="0"/>
            <a:chExt cx="178502" cy="17850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78502" cy="178502"/>
            </a:xfrm>
            <a:custGeom>
              <a:avLst/>
              <a:gdLst/>
              <a:ahLst/>
              <a:cxnLst/>
              <a:rect l="l" t="t" r="r" b="b"/>
              <a:pathLst>
                <a:path w="178502" h="178502">
                  <a:moveTo>
                    <a:pt x="0" y="0"/>
                  </a:moveTo>
                  <a:lnTo>
                    <a:pt x="178502" y="0"/>
                  </a:lnTo>
                  <a:lnTo>
                    <a:pt x="178502" y="178502"/>
                  </a:lnTo>
                  <a:lnTo>
                    <a:pt x="0" y="178502"/>
                  </a:lnTo>
                  <a:close/>
                </a:path>
              </a:pathLst>
            </a:custGeom>
            <a:gradFill rotWithShape="1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78502" cy="2166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7499918" y="9638067"/>
            <a:ext cx="547464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38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98121" y="222579"/>
            <a:ext cx="11641472" cy="927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20"/>
              </a:lnSpc>
            </a:pPr>
            <a:r>
              <a:rPr lang="en-US" sz="6000">
                <a:solidFill>
                  <a:srgbClr val="1F2020"/>
                </a:solidFill>
                <a:latin typeface="Anton"/>
                <a:ea typeface="Anton"/>
                <a:cs typeface="Anton"/>
                <a:sym typeface="Anton"/>
              </a:rPr>
              <a:t>PROBLEMAS NO BACKPROPAGATION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66295" y="2096472"/>
            <a:ext cx="9192895" cy="5805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115" lvl="1" indent="-269240" algn="just">
              <a:lnSpc>
                <a:spcPts val="3499"/>
              </a:lnSpc>
              <a:buFont typeface="Arial"/>
              <a:buChar char="•"/>
            </a:pPr>
            <a:r>
              <a:rPr lang="en-US" sz="2500" b="1" dirty="0">
                <a:solidFill>
                  <a:srgbClr val="1F202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O que é?</a:t>
            </a:r>
            <a:endParaRPr lang="pt-BR" sz="2500" dirty="0"/>
          </a:p>
          <a:p>
            <a:pPr marL="1078865" lvl="2" indent="-359410" algn="just">
              <a:lnSpc>
                <a:spcPts val="3499"/>
              </a:lnSpc>
              <a:spcBef>
                <a:spcPct val="0"/>
              </a:spcBef>
              <a:buFont typeface="Arial"/>
              <a:buChar char="⚬"/>
            </a:pPr>
            <a:r>
              <a:rPr lang="en-US" sz="2500" dirty="0" err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Os</a:t>
            </a:r>
            <a:r>
              <a:rPr lang="en-US" sz="2500" dirty="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500" dirty="0" err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gradientes</a:t>
            </a:r>
            <a:r>
              <a:rPr lang="en-US" sz="2500" dirty="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se </a:t>
            </a:r>
            <a:r>
              <a:rPr lang="en-US" sz="2500" dirty="0" err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tornam</a:t>
            </a:r>
            <a:r>
              <a:rPr lang="en-US" sz="2500" dirty="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500" dirty="0" err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extremamente</a:t>
            </a:r>
            <a:r>
              <a:rPr lang="en-US" sz="2500" dirty="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500" dirty="0" err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pequenos</a:t>
            </a:r>
            <a:r>
              <a:rPr lang="en-US" sz="2500" dirty="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à </a:t>
            </a:r>
            <a:r>
              <a:rPr lang="en-US" sz="2500" dirty="0" err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medida</a:t>
            </a:r>
            <a:r>
              <a:rPr lang="en-US" sz="2500" dirty="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que </a:t>
            </a:r>
            <a:r>
              <a:rPr lang="en-US" sz="2500" dirty="0" err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são</a:t>
            </a:r>
            <a:r>
              <a:rPr lang="en-US" sz="2500" dirty="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500" dirty="0" err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propagados</a:t>
            </a:r>
            <a:r>
              <a:rPr lang="en-US" sz="2500" dirty="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de volta </a:t>
            </a:r>
            <a:r>
              <a:rPr lang="en-US" sz="2500" dirty="0" err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através</a:t>
            </a:r>
            <a:r>
              <a:rPr lang="en-US" sz="2500" dirty="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das </a:t>
            </a:r>
            <a:r>
              <a:rPr lang="en-US" sz="2500" dirty="0" err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camadas</a:t>
            </a:r>
            <a:r>
              <a:rPr lang="en-US" sz="2500" dirty="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lang="en-US" sz="2500" dirty="0" err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impedindo</a:t>
            </a:r>
            <a:r>
              <a:rPr lang="en-US" sz="2500" dirty="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o </a:t>
            </a:r>
            <a:r>
              <a:rPr lang="en-US" sz="2500" dirty="0" err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aprendizado</a:t>
            </a:r>
            <a:r>
              <a:rPr lang="en-US" sz="2500" dirty="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500" dirty="0" err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efetivo</a:t>
            </a:r>
            <a:r>
              <a:rPr lang="en-US" sz="2500" dirty="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500" dirty="0" err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nas</a:t>
            </a:r>
            <a:r>
              <a:rPr lang="en-US" sz="2500" dirty="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500" dirty="0" err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camadas</a:t>
            </a:r>
            <a:r>
              <a:rPr lang="en-US" sz="2500" dirty="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500" dirty="0" err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iniciais</a:t>
            </a:r>
            <a:r>
              <a:rPr lang="en-US" sz="2500" dirty="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. </a:t>
            </a:r>
            <a:endParaRPr lang="en-US" sz="2500" dirty="0">
              <a:solidFill>
                <a:srgbClr val="1F2020"/>
              </a:solidFill>
              <a:latin typeface="Open Sans"/>
              <a:ea typeface="Open Sans"/>
              <a:cs typeface="Open Sans"/>
            </a:endParaRPr>
          </a:p>
          <a:p>
            <a:pPr algn="just">
              <a:lnSpc>
                <a:spcPts val="3499"/>
              </a:lnSpc>
              <a:spcBef>
                <a:spcPct val="0"/>
              </a:spcBef>
            </a:pPr>
            <a:endParaRPr lang="en-US" sz="2500">
              <a:solidFill>
                <a:srgbClr val="1F202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539115" lvl="1" indent="-269240" algn="just">
              <a:lnSpc>
                <a:spcPts val="3499"/>
              </a:lnSpc>
              <a:buFont typeface="Arial"/>
              <a:buChar char="•"/>
            </a:pPr>
            <a:r>
              <a:rPr lang="en-US" sz="2500" b="1" dirty="0">
                <a:solidFill>
                  <a:srgbClr val="1F202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Por que </a:t>
            </a:r>
            <a:r>
              <a:rPr lang="en-US" sz="2500" b="1" dirty="0" err="1">
                <a:solidFill>
                  <a:srgbClr val="1F202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ocorre</a:t>
            </a:r>
            <a:r>
              <a:rPr lang="en-US" sz="2500" b="1" dirty="0">
                <a:solidFill>
                  <a:srgbClr val="1F202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? </a:t>
            </a:r>
            <a:endParaRPr lang="en-US" sz="2500" b="1" dirty="0">
              <a:solidFill>
                <a:srgbClr val="1F2020"/>
              </a:solidFill>
              <a:latin typeface="Open Sans Bold"/>
              <a:ea typeface="Open Sans Bold"/>
              <a:cs typeface="Open Sans Bold"/>
            </a:endParaRPr>
          </a:p>
          <a:p>
            <a:pPr marL="1078865" lvl="2" indent="-359410" algn="just">
              <a:lnSpc>
                <a:spcPts val="3499"/>
              </a:lnSpc>
              <a:buFont typeface="Arial"/>
              <a:buChar char="⚬"/>
            </a:pPr>
            <a:r>
              <a:rPr lang="en-US" sz="2500" err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Funções</a:t>
            </a: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500" err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Sigmoide</a:t>
            </a: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/</a:t>
            </a:r>
            <a:r>
              <a:rPr lang="en-US" sz="2500" err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Hiperbólica</a:t>
            </a: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: </a:t>
            </a:r>
            <a:r>
              <a:rPr lang="en-US" sz="2500" err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Gradientes</a:t>
            </a: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500" err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máximos</a:t>
            </a: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de 0.25 e 1.0;</a:t>
            </a:r>
            <a:endParaRPr lang="en-US" sz="2500">
              <a:solidFill>
                <a:srgbClr val="1F2020"/>
              </a:solidFill>
              <a:latin typeface="Open Sans"/>
              <a:ea typeface="Open Sans"/>
              <a:cs typeface="Open Sans"/>
            </a:endParaRPr>
          </a:p>
          <a:p>
            <a:pPr marL="1078865" lvl="2" indent="-359410" algn="just">
              <a:lnSpc>
                <a:spcPts val="3499"/>
              </a:lnSpc>
              <a:buFont typeface="Arial"/>
              <a:buChar char="⚬"/>
            </a:pPr>
            <a:r>
              <a:rPr lang="en-US" sz="2500" dirty="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Redes </a:t>
            </a:r>
            <a:r>
              <a:rPr lang="en-US" sz="2500" dirty="0" err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Profundas</a:t>
            </a:r>
            <a:r>
              <a:rPr lang="en-US" sz="2500" dirty="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: </a:t>
            </a:r>
            <a:r>
              <a:rPr lang="en-US" sz="2500" dirty="0" err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Multiplicação</a:t>
            </a:r>
            <a:r>
              <a:rPr lang="en-US" sz="2500" dirty="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de </a:t>
            </a:r>
            <a:r>
              <a:rPr lang="en-US" sz="2500" dirty="0" err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gradientes</a:t>
            </a:r>
            <a:r>
              <a:rPr lang="en-US" sz="2500" dirty="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500" dirty="0" err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pequenos</a:t>
            </a:r>
            <a:r>
              <a:rPr lang="en-US" sz="2500" dirty="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;</a:t>
            </a:r>
            <a:endParaRPr lang="en-US" sz="2500" dirty="0">
              <a:solidFill>
                <a:srgbClr val="1F2020"/>
              </a:solidFill>
              <a:latin typeface="Open Sans"/>
              <a:ea typeface="Open Sans"/>
              <a:cs typeface="Open Sans"/>
            </a:endParaRPr>
          </a:p>
          <a:p>
            <a:pPr marL="1078865" lvl="2" indent="-359410" algn="just">
              <a:lnSpc>
                <a:spcPts val="3499"/>
              </a:lnSpc>
              <a:buFont typeface="Arial"/>
              <a:buChar char="⚬"/>
            </a:pPr>
            <a:r>
              <a:rPr lang="en-US" sz="2500" dirty="0" err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Saturação</a:t>
            </a:r>
            <a:r>
              <a:rPr lang="en-US" sz="2500" dirty="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: </a:t>
            </a:r>
            <a:r>
              <a:rPr lang="en-US" sz="2500" dirty="0" err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Derivadas</a:t>
            </a:r>
            <a:r>
              <a:rPr lang="en-US" sz="2500" dirty="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500" dirty="0" err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próximas</a:t>
            </a:r>
            <a:r>
              <a:rPr lang="en-US" sz="2500" dirty="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de zero.</a:t>
            </a:r>
            <a:endParaRPr lang="en-US" sz="2500" dirty="0">
              <a:solidFill>
                <a:srgbClr val="1F2020"/>
              </a:solidFill>
              <a:latin typeface="Open Sans"/>
              <a:ea typeface="Open Sans"/>
              <a:cs typeface="Open Sans"/>
            </a:endParaRPr>
          </a:p>
          <a:p>
            <a:pPr algn="just">
              <a:lnSpc>
                <a:spcPts val="3499"/>
              </a:lnSpc>
            </a:pPr>
            <a:endParaRPr lang="en-US" sz="2500">
              <a:solidFill>
                <a:srgbClr val="1F202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266295" y="1442422"/>
            <a:ext cx="6148589" cy="4222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500" b="1">
                <a:solidFill>
                  <a:srgbClr val="E300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Desvanecimento do Gradiente</a:t>
            </a:r>
          </a:p>
        </p:txBody>
      </p:sp>
      <p:sp>
        <p:nvSpPr>
          <p:cNvPr id="13" name="Freeform 13"/>
          <p:cNvSpPr/>
          <p:nvPr/>
        </p:nvSpPr>
        <p:spPr>
          <a:xfrm>
            <a:off x="10413942" y="1493763"/>
            <a:ext cx="6845358" cy="6933119"/>
          </a:xfrm>
          <a:custGeom>
            <a:avLst/>
            <a:gdLst/>
            <a:ahLst/>
            <a:cxnLst/>
            <a:rect l="l" t="t" r="r" b="b"/>
            <a:pathLst>
              <a:path w="6845358" h="6933119">
                <a:moveTo>
                  <a:pt x="0" y="0"/>
                </a:moveTo>
                <a:lnTo>
                  <a:pt x="6845358" y="0"/>
                </a:lnTo>
                <a:lnTo>
                  <a:pt x="6845358" y="6933118"/>
                </a:lnTo>
                <a:lnTo>
                  <a:pt x="0" y="693311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29707" y="332729"/>
            <a:ext cx="369285" cy="363243"/>
          </a:xfrm>
          <a:custGeom>
            <a:avLst/>
            <a:gdLst/>
            <a:ahLst/>
            <a:cxnLst/>
            <a:rect l="l" t="t" r="r" b="b"/>
            <a:pathLst>
              <a:path w="369285" h="363243">
                <a:moveTo>
                  <a:pt x="0" y="0"/>
                </a:moveTo>
                <a:lnTo>
                  <a:pt x="369286" y="0"/>
                </a:lnTo>
                <a:lnTo>
                  <a:pt x="369286" y="363242"/>
                </a:lnTo>
                <a:lnTo>
                  <a:pt x="0" y="3632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7259300" y="9258300"/>
            <a:ext cx="1028700" cy="1028700"/>
            <a:chOff x="0" y="0"/>
            <a:chExt cx="270933" cy="2709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75475" y="301138"/>
            <a:ext cx="677751" cy="677751"/>
            <a:chOff x="0" y="0"/>
            <a:chExt cx="178502" cy="17850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78502" cy="178502"/>
            </a:xfrm>
            <a:custGeom>
              <a:avLst/>
              <a:gdLst/>
              <a:ahLst/>
              <a:cxnLst/>
              <a:rect l="l" t="t" r="r" b="b"/>
              <a:pathLst>
                <a:path w="178502" h="178502">
                  <a:moveTo>
                    <a:pt x="0" y="0"/>
                  </a:moveTo>
                  <a:lnTo>
                    <a:pt x="178502" y="0"/>
                  </a:lnTo>
                  <a:lnTo>
                    <a:pt x="178502" y="178502"/>
                  </a:lnTo>
                  <a:lnTo>
                    <a:pt x="0" y="178502"/>
                  </a:lnTo>
                  <a:close/>
                </a:path>
              </a:pathLst>
            </a:custGeom>
            <a:gradFill rotWithShape="1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78502" cy="2166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266295" y="2096472"/>
            <a:ext cx="12673298" cy="80480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115" lvl="1" indent="-269240" algn="just">
              <a:lnSpc>
                <a:spcPts val="3499"/>
              </a:lnSpc>
              <a:buFont typeface="Arial"/>
              <a:buChar char="•"/>
            </a:pPr>
            <a:r>
              <a:rPr lang="en-US" sz="2500" b="1" err="1">
                <a:solidFill>
                  <a:srgbClr val="1F202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Consequências</a:t>
            </a:r>
            <a:r>
              <a:rPr lang="en-US" sz="2500" b="1">
                <a:solidFill>
                  <a:srgbClr val="1F202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:</a:t>
            </a:r>
            <a:endParaRPr lang="pt-PT" sz="2500"/>
          </a:p>
          <a:p>
            <a:pPr marL="1078865" lvl="2" indent="-359410" algn="just">
              <a:lnSpc>
                <a:spcPts val="3499"/>
              </a:lnSpc>
              <a:buFont typeface="Arial"/>
              <a:buChar char="⚬"/>
            </a:pPr>
            <a:r>
              <a:rPr lang="en-US" sz="2500" err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Treinamento</a:t>
            </a: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500" err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extremamente</a:t>
            </a: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lento;</a:t>
            </a:r>
            <a:endParaRPr lang="en-US" sz="2500">
              <a:solidFill>
                <a:srgbClr val="1F2020"/>
              </a:solidFill>
              <a:latin typeface="Open Sans"/>
              <a:ea typeface="Open Sans"/>
              <a:cs typeface="Open Sans"/>
            </a:endParaRPr>
          </a:p>
          <a:p>
            <a:pPr marL="1078865" lvl="2" indent="-359410" algn="just">
              <a:lnSpc>
                <a:spcPts val="3499"/>
              </a:lnSpc>
              <a:buFont typeface="Arial"/>
              <a:buChar char="⚬"/>
            </a:pPr>
            <a:r>
              <a:rPr lang="en-US" sz="2500" err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Camadas</a:t>
            </a: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500" err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iniciais</a:t>
            </a: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500" err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não</a:t>
            </a: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500" err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aprendem</a:t>
            </a: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;</a:t>
            </a:r>
            <a:endParaRPr lang="en-US" sz="2500">
              <a:solidFill>
                <a:srgbClr val="1F2020"/>
              </a:solidFill>
              <a:latin typeface="Open Sans"/>
              <a:ea typeface="Open Sans"/>
              <a:cs typeface="Open Sans"/>
            </a:endParaRPr>
          </a:p>
          <a:p>
            <a:pPr marL="1078865" lvl="2" indent="-359410" algn="just">
              <a:lnSpc>
                <a:spcPts val="3499"/>
              </a:lnSpc>
              <a:buFont typeface="Arial"/>
              <a:buChar char="⚬"/>
            </a:pPr>
            <a:r>
              <a:rPr lang="en-US" sz="2500" err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Desempenho</a:t>
            </a: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500" err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subótimo</a:t>
            </a: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;</a:t>
            </a:r>
            <a:endParaRPr lang="en-US" sz="2500">
              <a:solidFill>
                <a:srgbClr val="1F2020"/>
              </a:solidFill>
              <a:latin typeface="Open Sans"/>
              <a:ea typeface="Open Sans"/>
              <a:cs typeface="Open Sans"/>
            </a:endParaRPr>
          </a:p>
          <a:p>
            <a:pPr marL="1078865" lvl="2" indent="-359410" algn="just">
              <a:lnSpc>
                <a:spcPts val="3499"/>
              </a:lnSpc>
              <a:buFont typeface="Arial"/>
              <a:buChar char="⚬"/>
            </a:pPr>
            <a:r>
              <a:rPr lang="en-US" sz="2500" err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Convergência</a:t>
            </a: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500" err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prejudicada</a:t>
            </a:r>
            <a:endParaRPr lang="en-US" sz="2500" err="1">
              <a:solidFill>
                <a:srgbClr val="1F2020"/>
              </a:solidFill>
              <a:latin typeface="Open Sans"/>
              <a:ea typeface="Open Sans"/>
              <a:cs typeface="Open Sans"/>
            </a:endParaRPr>
          </a:p>
          <a:p>
            <a:pPr algn="just">
              <a:lnSpc>
                <a:spcPts val="3499"/>
              </a:lnSpc>
            </a:pPr>
            <a:endParaRPr lang="en-US" sz="2500">
              <a:solidFill>
                <a:srgbClr val="1F202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539115" lvl="1" indent="-269240" algn="just">
              <a:lnSpc>
                <a:spcPts val="3499"/>
              </a:lnSpc>
              <a:buFont typeface="Arial"/>
              <a:buChar char="•"/>
            </a:pPr>
            <a:r>
              <a:rPr lang="en-US" sz="2500" b="1">
                <a:solidFill>
                  <a:srgbClr val="1F202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2500" b="1" err="1">
                <a:solidFill>
                  <a:srgbClr val="1F202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Soluções</a:t>
            </a:r>
            <a:r>
              <a:rPr lang="en-US" sz="2500" b="1">
                <a:solidFill>
                  <a:srgbClr val="1F202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:</a:t>
            </a:r>
            <a:endParaRPr lang="en-US" sz="2500" b="1">
              <a:solidFill>
                <a:srgbClr val="1F2020"/>
              </a:solidFill>
              <a:latin typeface="Open Sans Bold"/>
              <a:ea typeface="Open Sans Bold"/>
              <a:cs typeface="Open Sans Bold"/>
            </a:endParaRPr>
          </a:p>
          <a:p>
            <a:pPr marL="1078865" lvl="2" indent="-359410" algn="just">
              <a:lnSpc>
                <a:spcPts val="3499"/>
              </a:lnSpc>
              <a:buFont typeface="Arial,Sans-Serif"/>
              <a:buChar char="⚬"/>
            </a:pP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</a:rPr>
              <a:t>ReLU e </a:t>
            </a:r>
            <a:r>
              <a:rPr lang="en-US" sz="2500" err="1">
                <a:solidFill>
                  <a:srgbClr val="1F2020"/>
                </a:solidFill>
                <a:latin typeface="Open Sans"/>
                <a:ea typeface="Open Sans"/>
                <a:cs typeface="Open Sans"/>
              </a:rPr>
              <a:t>variantes</a:t>
            </a: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</a:rPr>
              <a:t>;</a:t>
            </a:r>
            <a:endParaRPr lang="en-US" sz="2500">
              <a:solidFill>
                <a:srgbClr val="000000"/>
              </a:solidFill>
              <a:latin typeface="Open Sans"/>
              <a:ea typeface="Open Sans"/>
              <a:cs typeface="Open Sans"/>
            </a:endParaRPr>
          </a:p>
          <a:p>
            <a:pPr marL="1078865" lvl="2" indent="-359410" algn="just">
              <a:lnSpc>
                <a:spcPts val="3499"/>
              </a:lnSpc>
              <a:buFont typeface="Arial,Sans-Serif"/>
              <a:buChar char="⚬"/>
            </a:pP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</a:rPr>
              <a:t>Batch Normalization;</a:t>
            </a:r>
            <a:endParaRPr lang="en-US" sz="2500">
              <a:solidFill>
                <a:srgbClr val="000000"/>
              </a:solidFill>
              <a:latin typeface="Open Sans"/>
              <a:ea typeface="Open Sans"/>
              <a:cs typeface="Open Sans"/>
            </a:endParaRPr>
          </a:p>
          <a:p>
            <a:pPr marL="1078865" lvl="2" indent="-359410" algn="just">
              <a:lnSpc>
                <a:spcPts val="3499"/>
              </a:lnSpc>
              <a:buFont typeface="Arial,Sans-Serif"/>
              <a:buChar char="⚬"/>
            </a:pP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</a:rPr>
              <a:t>Skip Connections (</a:t>
            </a:r>
            <a:r>
              <a:rPr lang="en-US" sz="2500" err="1">
                <a:solidFill>
                  <a:srgbClr val="1F2020"/>
                </a:solidFill>
                <a:latin typeface="Open Sans"/>
                <a:ea typeface="Open Sans"/>
                <a:cs typeface="Open Sans"/>
              </a:rPr>
              <a:t>ResNets</a:t>
            </a: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</a:rPr>
              <a:t>);</a:t>
            </a:r>
            <a:endParaRPr lang="en-US" sz="2500">
              <a:solidFill>
                <a:srgbClr val="000000"/>
              </a:solidFill>
              <a:latin typeface="Open Sans"/>
              <a:ea typeface="Open Sans"/>
              <a:cs typeface="Open Sans"/>
            </a:endParaRPr>
          </a:p>
          <a:p>
            <a:pPr marL="1078865" lvl="2" indent="-359410" algn="just">
              <a:lnSpc>
                <a:spcPts val="3499"/>
              </a:lnSpc>
              <a:buFont typeface="Arial,Sans-Serif"/>
              <a:buChar char="⚬"/>
            </a:pP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</a:rPr>
              <a:t>LSTMs/GRUs</a:t>
            </a:r>
            <a:endParaRPr lang="en-US" sz="2500"/>
          </a:p>
          <a:p>
            <a:pPr marL="1078865" lvl="2" indent="-359410" algn="just">
              <a:lnSpc>
                <a:spcPts val="3499"/>
              </a:lnSpc>
              <a:buFont typeface="Arial,Sans-Serif"/>
              <a:buChar char="⚬"/>
            </a:pPr>
            <a:endParaRPr lang="en-US" sz="2500">
              <a:solidFill>
                <a:srgbClr val="1F2020"/>
              </a:solidFill>
              <a:latin typeface="Open Sans"/>
              <a:ea typeface="Open Sans"/>
              <a:cs typeface="Open Sans"/>
            </a:endParaRPr>
          </a:p>
          <a:p>
            <a:pPr marL="539115" lvl="1" indent="-269240" algn="just">
              <a:lnSpc>
                <a:spcPts val="3499"/>
              </a:lnSpc>
              <a:buFont typeface="Arial"/>
              <a:buChar char="•"/>
            </a:pPr>
            <a:r>
              <a:rPr lang="en-US" sz="2500" b="1" err="1">
                <a:solidFill>
                  <a:srgbClr val="1F2020"/>
                </a:solidFill>
                <a:latin typeface="Open Sans Bold"/>
                <a:ea typeface="Open Sans Bold"/>
                <a:cs typeface="Open Sans Bold"/>
              </a:rPr>
              <a:t>Explicação</a:t>
            </a:r>
            <a:r>
              <a:rPr lang="en-US" sz="2500" b="1">
                <a:solidFill>
                  <a:srgbClr val="1F2020"/>
                </a:solidFill>
                <a:latin typeface="Open Sans Bold"/>
                <a:ea typeface="Open Sans Bold"/>
                <a:cs typeface="Open Sans Bold"/>
              </a:rPr>
              <a:t> </a:t>
            </a:r>
            <a:r>
              <a:rPr lang="en-US" sz="2500" b="1" err="1">
                <a:solidFill>
                  <a:srgbClr val="1F2020"/>
                </a:solidFill>
                <a:latin typeface="Open Sans Bold"/>
                <a:ea typeface="Open Sans Bold"/>
                <a:cs typeface="Open Sans Bold"/>
              </a:rPr>
              <a:t>Matemática</a:t>
            </a:r>
            <a:r>
              <a:rPr lang="en-US" sz="2500" b="1">
                <a:solidFill>
                  <a:srgbClr val="1F2020"/>
                </a:solidFill>
                <a:latin typeface="Open Sans Bold"/>
                <a:ea typeface="Open Sans Bold"/>
                <a:cs typeface="Open Sans Bold"/>
              </a:rPr>
              <a:t>:</a:t>
            </a:r>
            <a:endParaRPr lang="en-US" sz="2500" b="1">
              <a:solidFill>
                <a:srgbClr val="1F2020"/>
              </a:solidFill>
              <a:latin typeface="Open Sans Bold"/>
              <a:ea typeface="Open Sans Bold"/>
              <a:cs typeface="Open Sans Bold"/>
              <a:sym typeface="Open Sans"/>
            </a:endParaRPr>
          </a:p>
          <a:p>
            <a:pPr marL="1078865" lvl="2" indent="-359410" algn="just">
              <a:lnSpc>
                <a:spcPts val="3499"/>
              </a:lnSpc>
              <a:buFont typeface="Arial"/>
              <a:buChar char="⚬"/>
            </a:pP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</a:rPr>
              <a:t>Durante o backpropagation, o </a:t>
            </a:r>
            <a:r>
              <a:rPr lang="en-US" sz="2500" err="1">
                <a:solidFill>
                  <a:srgbClr val="1F2020"/>
                </a:solidFill>
                <a:latin typeface="Open Sans"/>
                <a:ea typeface="Open Sans"/>
                <a:cs typeface="Open Sans"/>
              </a:rPr>
              <a:t>gradiente</a:t>
            </a: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</a:rPr>
              <a:t> </a:t>
            </a:r>
            <a:r>
              <a:rPr lang="en-US" sz="2500" err="1">
                <a:solidFill>
                  <a:srgbClr val="1F2020"/>
                </a:solidFill>
                <a:latin typeface="Open Sans"/>
                <a:ea typeface="Open Sans"/>
                <a:cs typeface="Open Sans"/>
              </a:rPr>
              <a:t>em</a:t>
            </a: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</a:rPr>
              <a:t> </a:t>
            </a:r>
            <a:r>
              <a:rPr lang="en-US" sz="2500" err="1">
                <a:solidFill>
                  <a:srgbClr val="1F2020"/>
                </a:solidFill>
                <a:latin typeface="Open Sans"/>
                <a:ea typeface="Open Sans"/>
                <a:cs typeface="Open Sans"/>
              </a:rPr>
              <a:t>uma</a:t>
            </a: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</a:rPr>
              <a:t> </a:t>
            </a:r>
            <a:r>
              <a:rPr lang="en-US" sz="2500" err="1">
                <a:solidFill>
                  <a:srgbClr val="1F2020"/>
                </a:solidFill>
                <a:latin typeface="Open Sans"/>
                <a:ea typeface="Open Sans"/>
                <a:cs typeface="Open Sans"/>
              </a:rPr>
              <a:t>camada</a:t>
            </a: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</a:rPr>
              <a:t> l é </a:t>
            </a:r>
            <a:r>
              <a:rPr lang="en-US" sz="2500" err="1">
                <a:solidFill>
                  <a:srgbClr val="1F2020"/>
                </a:solidFill>
                <a:latin typeface="Open Sans"/>
                <a:ea typeface="Open Sans"/>
                <a:cs typeface="Open Sans"/>
              </a:rPr>
              <a:t>calculado</a:t>
            </a: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</a:rPr>
              <a:t> </a:t>
            </a:r>
            <a:r>
              <a:rPr lang="en-US" sz="2500" err="1">
                <a:solidFill>
                  <a:srgbClr val="1F2020"/>
                </a:solidFill>
                <a:latin typeface="Open Sans"/>
                <a:ea typeface="Open Sans"/>
                <a:cs typeface="Open Sans"/>
              </a:rPr>
              <a:t>como</a:t>
            </a: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</a:rPr>
              <a:t>:</a:t>
            </a:r>
            <a:endParaRPr lang="en-US" sz="2500"/>
          </a:p>
          <a:p>
            <a:pPr marL="1536065" lvl="3" indent="-359410" algn="just">
              <a:lnSpc>
                <a:spcPts val="3499"/>
              </a:lnSpc>
              <a:buFont typeface="Arial"/>
              <a:buChar char="•"/>
            </a:pPr>
            <a:r>
              <a:rPr lang="en-US" sz="2500">
                <a:solidFill>
                  <a:srgbClr val="1F2020"/>
                </a:solidFill>
                <a:ea typeface="+mn-lt"/>
                <a:cs typeface="+mn-lt"/>
              </a:rPr>
              <a:t>δ(l) = δ(l+1) * W(l+1) * f'(z(l))</a:t>
            </a:r>
            <a:endParaRPr lang="en-US" sz="2500">
              <a:solidFill>
                <a:srgbClr val="1F2020"/>
              </a:solidFill>
              <a:latin typeface="Open Sans"/>
              <a:ea typeface="Open Sans"/>
              <a:cs typeface="Open Sans"/>
            </a:endParaRPr>
          </a:p>
          <a:p>
            <a:pPr marL="1536065" lvl="3" indent="-359410" algn="just">
              <a:lnSpc>
                <a:spcPts val="3499"/>
              </a:lnSpc>
              <a:buFont typeface="Arial"/>
              <a:buChar char="•"/>
            </a:pPr>
            <a:r>
              <a:rPr lang="en-US" sz="2500">
                <a:solidFill>
                  <a:srgbClr val="1F2020"/>
                </a:solidFill>
                <a:ea typeface="+mn-lt"/>
                <a:cs typeface="+mn-lt"/>
              </a:rPr>
              <a:t>Se </a:t>
            </a:r>
            <a:r>
              <a:rPr lang="en-US" sz="2500" err="1">
                <a:solidFill>
                  <a:srgbClr val="1F2020"/>
                </a:solidFill>
                <a:ea typeface="+mn-lt"/>
                <a:cs typeface="+mn-lt"/>
              </a:rPr>
              <a:t>os</a:t>
            </a:r>
            <a:r>
              <a:rPr lang="en-US" sz="2500">
                <a:solidFill>
                  <a:srgbClr val="1F2020"/>
                </a:solidFill>
                <a:ea typeface="+mn-lt"/>
                <a:cs typeface="+mn-lt"/>
              </a:rPr>
              <a:t> pesos W(l+1) </a:t>
            </a:r>
            <a:r>
              <a:rPr lang="en-US" sz="2500" err="1">
                <a:solidFill>
                  <a:srgbClr val="1F2020"/>
                </a:solidFill>
                <a:ea typeface="+mn-lt"/>
                <a:cs typeface="+mn-lt"/>
              </a:rPr>
              <a:t>forem</a:t>
            </a:r>
            <a:r>
              <a:rPr lang="en-US" sz="2500">
                <a:solidFill>
                  <a:srgbClr val="1F2020"/>
                </a:solidFill>
                <a:ea typeface="+mn-lt"/>
                <a:cs typeface="+mn-lt"/>
              </a:rPr>
              <a:t> </a:t>
            </a:r>
            <a:r>
              <a:rPr lang="en-US" sz="2500" err="1">
                <a:solidFill>
                  <a:srgbClr val="1F2020"/>
                </a:solidFill>
                <a:ea typeface="+mn-lt"/>
                <a:cs typeface="+mn-lt"/>
              </a:rPr>
              <a:t>grandes</a:t>
            </a:r>
            <a:r>
              <a:rPr lang="en-US" sz="2500">
                <a:solidFill>
                  <a:srgbClr val="1F2020"/>
                </a:solidFill>
                <a:ea typeface="+mn-lt"/>
                <a:cs typeface="+mn-lt"/>
              </a:rPr>
              <a:t> (&gt;1) e/</a:t>
            </a:r>
            <a:r>
              <a:rPr lang="en-US" sz="2500" err="1">
                <a:solidFill>
                  <a:srgbClr val="1F2020"/>
                </a:solidFill>
                <a:ea typeface="+mn-lt"/>
                <a:cs typeface="+mn-lt"/>
              </a:rPr>
              <a:t>ou</a:t>
            </a:r>
            <a:r>
              <a:rPr lang="en-US" sz="2500">
                <a:solidFill>
                  <a:srgbClr val="1F2020"/>
                </a:solidFill>
                <a:ea typeface="+mn-lt"/>
                <a:cs typeface="+mn-lt"/>
              </a:rPr>
              <a:t> a </a:t>
            </a:r>
            <a:r>
              <a:rPr lang="en-US" sz="2500" err="1">
                <a:solidFill>
                  <a:srgbClr val="1F2020"/>
                </a:solidFill>
                <a:ea typeface="+mn-lt"/>
                <a:cs typeface="+mn-lt"/>
              </a:rPr>
              <a:t>derivada</a:t>
            </a:r>
            <a:r>
              <a:rPr lang="en-US" sz="2500">
                <a:solidFill>
                  <a:srgbClr val="1F2020"/>
                </a:solidFill>
                <a:ea typeface="+mn-lt"/>
                <a:cs typeface="+mn-lt"/>
              </a:rPr>
              <a:t> da </a:t>
            </a:r>
            <a:r>
              <a:rPr lang="en-US" sz="2500" err="1">
                <a:solidFill>
                  <a:srgbClr val="1F2020"/>
                </a:solidFill>
                <a:ea typeface="+mn-lt"/>
                <a:cs typeface="+mn-lt"/>
              </a:rPr>
              <a:t>função</a:t>
            </a:r>
            <a:r>
              <a:rPr lang="en-US" sz="2500">
                <a:solidFill>
                  <a:srgbClr val="1F2020"/>
                </a:solidFill>
                <a:ea typeface="+mn-lt"/>
                <a:cs typeface="+mn-lt"/>
              </a:rPr>
              <a:t> de </a:t>
            </a:r>
            <a:r>
              <a:rPr lang="en-US" sz="2500" err="1">
                <a:solidFill>
                  <a:srgbClr val="1F2020"/>
                </a:solidFill>
                <a:ea typeface="+mn-lt"/>
                <a:cs typeface="+mn-lt"/>
              </a:rPr>
              <a:t>ativação</a:t>
            </a:r>
            <a:r>
              <a:rPr lang="en-US" sz="2500">
                <a:solidFill>
                  <a:srgbClr val="1F2020"/>
                </a:solidFill>
                <a:ea typeface="+mn-lt"/>
                <a:cs typeface="+mn-lt"/>
              </a:rPr>
              <a:t> f'(z(l)) for </a:t>
            </a:r>
            <a:r>
              <a:rPr lang="en-US" sz="2500" err="1">
                <a:solidFill>
                  <a:srgbClr val="1F2020"/>
                </a:solidFill>
                <a:ea typeface="+mn-lt"/>
                <a:cs typeface="+mn-lt"/>
              </a:rPr>
              <a:t>grande</a:t>
            </a:r>
            <a:r>
              <a:rPr lang="en-US" sz="2500">
                <a:solidFill>
                  <a:srgbClr val="1F2020"/>
                </a:solidFill>
                <a:ea typeface="+mn-lt"/>
                <a:cs typeface="+mn-lt"/>
              </a:rPr>
              <a:t>, </a:t>
            </a:r>
            <a:r>
              <a:rPr lang="en-US" sz="2500" err="1">
                <a:solidFill>
                  <a:srgbClr val="1F2020"/>
                </a:solidFill>
                <a:ea typeface="+mn-lt"/>
                <a:cs typeface="+mn-lt"/>
              </a:rPr>
              <a:t>os</a:t>
            </a:r>
            <a:r>
              <a:rPr lang="en-US" sz="2500">
                <a:solidFill>
                  <a:srgbClr val="1F2020"/>
                </a:solidFill>
                <a:ea typeface="+mn-lt"/>
                <a:cs typeface="+mn-lt"/>
              </a:rPr>
              <a:t> </a:t>
            </a:r>
            <a:r>
              <a:rPr lang="en-US" sz="2500" err="1">
                <a:solidFill>
                  <a:srgbClr val="1F2020"/>
                </a:solidFill>
                <a:ea typeface="+mn-lt"/>
                <a:cs typeface="+mn-lt"/>
              </a:rPr>
              <a:t>gradientes</a:t>
            </a:r>
            <a:r>
              <a:rPr lang="en-US" sz="2500">
                <a:solidFill>
                  <a:srgbClr val="1F2020"/>
                </a:solidFill>
                <a:ea typeface="+mn-lt"/>
                <a:cs typeface="+mn-lt"/>
              </a:rPr>
              <a:t> </a:t>
            </a:r>
            <a:r>
              <a:rPr lang="en-US" sz="2500" err="1">
                <a:solidFill>
                  <a:srgbClr val="1F2020"/>
                </a:solidFill>
                <a:ea typeface="+mn-lt"/>
                <a:cs typeface="+mn-lt"/>
              </a:rPr>
              <a:t>podem</a:t>
            </a:r>
            <a:r>
              <a:rPr lang="en-US" sz="2500">
                <a:solidFill>
                  <a:srgbClr val="1F2020"/>
                </a:solidFill>
                <a:ea typeface="+mn-lt"/>
                <a:cs typeface="+mn-lt"/>
              </a:rPr>
              <a:t> </a:t>
            </a:r>
            <a:r>
              <a:rPr lang="en-US" sz="2500" err="1">
                <a:solidFill>
                  <a:srgbClr val="1F2020"/>
                </a:solidFill>
                <a:ea typeface="+mn-lt"/>
                <a:cs typeface="+mn-lt"/>
              </a:rPr>
              <a:t>crescer</a:t>
            </a:r>
            <a:r>
              <a:rPr lang="en-US" sz="2500">
                <a:solidFill>
                  <a:srgbClr val="1F2020"/>
                </a:solidFill>
                <a:ea typeface="+mn-lt"/>
                <a:cs typeface="+mn-lt"/>
              </a:rPr>
              <a:t>.</a:t>
            </a:r>
            <a:endParaRPr lang="en-US" sz="2500">
              <a:solidFill>
                <a:srgbClr val="1F2020"/>
              </a:solidFill>
              <a:latin typeface="Calibri"/>
              <a:ea typeface="Calibri"/>
              <a:cs typeface="Calibri"/>
            </a:endParaRPr>
          </a:p>
          <a:p>
            <a:pPr marL="719455" lvl="2" algn="just">
              <a:lnSpc>
                <a:spcPts val="3499"/>
              </a:lnSpc>
              <a:buFont typeface="Arial"/>
            </a:pPr>
            <a:endParaRPr lang="en-US" sz="2500">
              <a:solidFill>
                <a:srgbClr val="1F2020"/>
              </a:solidFill>
              <a:latin typeface="Open Sans"/>
              <a:ea typeface="Open Sans"/>
              <a:cs typeface="Open Sans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7499918" y="9638067"/>
            <a:ext cx="547464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39</a:t>
            </a:r>
            <a:endParaRPr lang="pt-BR" dirty="0"/>
          </a:p>
        </p:txBody>
      </p:sp>
      <p:sp>
        <p:nvSpPr>
          <p:cNvPr id="11" name="TextBox 11"/>
          <p:cNvSpPr txBox="1"/>
          <p:nvPr/>
        </p:nvSpPr>
        <p:spPr>
          <a:xfrm>
            <a:off x="1298121" y="222579"/>
            <a:ext cx="11641472" cy="927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20"/>
              </a:lnSpc>
            </a:pPr>
            <a:r>
              <a:rPr lang="en-US" sz="6000">
                <a:solidFill>
                  <a:srgbClr val="1F2020"/>
                </a:solidFill>
                <a:latin typeface="Anton"/>
                <a:ea typeface="Anton"/>
                <a:cs typeface="Anton"/>
                <a:sym typeface="Anton"/>
              </a:rPr>
              <a:t>PROBLEMAS NO BACKPROPAGATION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66295" y="1442422"/>
            <a:ext cx="6148589" cy="4222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500" b="1">
                <a:solidFill>
                  <a:srgbClr val="E300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Desvanecimento do Gradiente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59300" y="9258300"/>
            <a:ext cx="1028700" cy="1028700"/>
            <a:chOff x="0" y="0"/>
            <a:chExt cx="270933" cy="2709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-2630434" y="5551842"/>
            <a:ext cx="8229600" cy="8229600"/>
          </a:xfrm>
          <a:custGeom>
            <a:avLst/>
            <a:gdLst/>
            <a:ahLst/>
            <a:cxnLst/>
            <a:rect l="l" t="t" r="r" b="b"/>
            <a:pathLst>
              <a:path w="8229600" h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5889000" y="1031011"/>
            <a:ext cx="4316765" cy="4316765"/>
          </a:xfrm>
          <a:custGeom>
            <a:avLst/>
            <a:gdLst/>
            <a:ahLst/>
            <a:cxnLst/>
            <a:rect l="l" t="t" r="r" b="b"/>
            <a:pathLst>
              <a:path w="4316765" h="4316765">
                <a:moveTo>
                  <a:pt x="0" y="0"/>
                </a:moveTo>
                <a:lnTo>
                  <a:pt x="4316765" y="0"/>
                </a:lnTo>
                <a:lnTo>
                  <a:pt x="4316765" y="4316765"/>
                </a:lnTo>
                <a:lnTo>
                  <a:pt x="0" y="43167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7623554" y="1906601"/>
            <a:ext cx="10612328" cy="5189045"/>
          </a:xfrm>
          <a:custGeom>
            <a:avLst/>
            <a:gdLst/>
            <a:ahLst/>
            <a:cxnLst/>
            <a:rect l="l" t="t" r="r" b="b"/>
            <a:pathLst>
              <a:path w="11301259" h="5142073">
                <a:moveTo>
                  <a:pt x="0" y="0"/>
                </a:moveTo>
                <a:lnTo>
                  <a:pt x="11301259" y="0"/>
                </a:lnTo>
                <a:lnTo>
                  <a:pt x="11301259" y="5142073"/>
                </a:lnTo>
                <a:lnTo>
                  <a:pt x="0" y="514207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7499918" y="9638067"/>
            <a:ext cx="547464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4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70677" y="269686"/>
            <a:ext cx="5328489" cy="927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20"/>
              </a:lnSpc>
            </a:pPr>
            <a:r>
              <a:rPr lang="en-US" sz="6000">
                <a:solidFill>
                  <a:srgbClr val="1F2020"/>
                </a:solidFill>
                <a:latin typeface="Anton"/>
                <a:ea typeface="Anton"/>
                <a:cs typeface="Anton"/>
                <a:sym typeface="Anton"/>
              </a:rPr>
              <a:t>O QUE É O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173784" y="269686"/>
            <a:ext cx="6204631" cy="927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20"/>
              </a:lnSpc>
            </a:pPr>
            <a:r>
              <a:rPr lang="en-US" sz="6000">
                <a:solidFill>
                  <a:srgbClr val="7402C6"/>
                </a:solidFill>
                <a:latin typeface="Anton"/>
                <a:ea typeface="Anton"/>
                <a:cs typeface="Anton"/>
                <a:sym typeface="Anton"/>
              </a:rPr>
              <a:t>BACKPROPAGATION?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76064" y="2579222"/>
            <a:ext cx="8080435" cy="35612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499"/>
              </a:lnSpc>
            </a:pP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O Backpropagation (propagação reversa) é um algoritmo fundamental no treinamento de redes neurais artificiais. Desenvolvido na década de 1970 e popularizado em 1986 por Rumelhart, Hinton e Williams, este algoritmo revolucionou o campo do aprendizado de máquina ao fornecer um método eficiente para treinar redes neurais multicamadas</a:t>
            </a:r>
          </a:p>
          <a:p>
            <a:pPr algn="just">
              <a:lnSpc>
                <a:spcPts val="3499"/>
              </a:lnSpc>
              <a:spcBef>
                <a:spcPct val="0"/>
              </a:spcBef>
            </a:pPr>
            <a:endParaRPr lang="en-US" sz="2500">
              <a:solidFill>
                <a:srgbClr val="1F202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2647688" y="7580006"/>
            <a:ext cx="1736675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Fonte: medium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C7E5ED-30FF-FB53-AFB4-C7951E60FA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2337896D-061A-394F-024B-2315FDBC5709}"/>
              </a:ext>
            </a:extLst>
          </p:cNvPr>
          <p:cNvSpPr/>
          <p:nvPr/>
        </p:nvSpPr>
        <p:spPr>
          <a:xfrm>
            <a:off x="329707" y="332729"/>
            <a:ext cx="369285" cy="363243"/>
          </a:xfrm>
          <a:custGeom>
            <a:avLst/>
            <a:gdLst/>
            <a:ahLst/>
            <a:cxnLst/>
            <a:rect l="l" t="t" r="r" b="b"/>
            <a:pathLst>
              <a:path w="369285" h="363243">
                <a:moveTo>
                  <a:pt x="0" y="0"/>
                </a:moveTo>
                <a:lnTo>
                  <a:pt x="369286" y="0"/>
                </a:lnTo>
                <a:lnTo>
                  <a:pt x="369286" y="363242"/>
                </a:lnTo>
                <a:lnTo>
                  <a:pt x="0" y="3632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C381A011-F46F-634C-F9A8-E4C6901A9C55}"/>
              </a:ext>
            </a:extLst>
          </p:cNvPr>
          <p:cNvGrpSpPr/>
          <p:nvPr/>
        </p:nvGrpSpPr>
        <p:grpSpPr>
          <a:xfrm>
            <a:off x="17259300" y="9258300"/>
            <a:ext cx="1028700" cy="1028700"/>
            <a:chOff x="0" y="0"/>
            <a:chExt cx="270933" cy="270933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1397BE96-B554-E53B-20FB-DE4776857F67}"/>
                </a:ext>
              </a:extLst>
            </p:cNvPr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39078463-FE33-652A-8178-CE1FDF7F28EC}"/>
                </a:ext>
              </a:extLst>
            </p:cNvPr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73BA1E67-BF77-5C03-FE73-B107A86E02FD}"/>
              </a:ext>
            </a:extLst>
          </p:cNvPr>
          <p:cNvGrpSpPr/>
          <p:nvPr/>
        </p:nvGrpSpPr>
        <p:grpSpPr>
          <a:xfrm>
            <a:off x="175475" y="301138"/>
            <a:ext cx="677751" cy="677751"/>
            <a:chOff x="0" y="0"/>
            <a:chExt cx="178502" cy="178502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87301AFE-4F43-2B2D-DBE2-54B1A0DD7A17}"/>
                </a:ext>
              </a:extLst>
            </p:cNvPr>
            <p:cNvSpPr/>
            <p:nvPr/>
          </p:nvSpPr>
          <p:spPr>
            <a:xfrm>
              <a:off x="0" y="0"/>
              <a:ext cx="178502" cy="178502"/>
            </a:xfrm>
            <a:custGeom>
              <a:avLst/>
              <a:gdLst/>
              <a:ahLst/>
              <a:cxnLst/>
              <a:rect l="l" t="t" r="r" b="b"/>
              <a:pathLst>
                <a:path w="178502" h="178502">
                  <a:moveTo>
                    <a:pt x="0" y="0"/>
                  </a:moveTo>
                  <a:lnTo>
                    <a:pt x="178502" y="0"/>
                  </a:lnTo>
                  <a:lnTo>
                    <a:pt x="178502" y="178502"/>
                  </a:lnTo>
                  <a:lnTo>
                    <a:pt x="0" y="178502"/>
                  </a:lnTo>
                  <a:close/>
                </a:path>
              </a:pathLst>
            </a:custGeom>
            <a:gradFill rotWithShape="1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0AFCF786-8D1D-2CEB-63F2-6678505AFDFF}"/>
                </a:ext>
              </a:extLst>
            </p:cNvPr>
            <p:cNvSpPr txBox="1"/>
            <p:nvPr/>
          </p:nvSpPr>
          <p:spPr>
            <a:xfrm>
              <a:off x="0" y="-38100"/>
              <a:ext cx="178502" cy="2166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TextBox 9">
            <a:extLst>
              <a:ext uri="{FF2B5EF4-FFF2-40B4-BE49-F238E27FC236}">
                <a16:creationId xmlns:a16="http://schemas.microsoft.com/office/drawing/2014/main" id="{25BD4C70-030E-DC15-B169-B552B3E31378}"/>
              </a:ext>
            </a:extLst>
          </p:cNvPr>
          <p:cNvSpPr txBox="1"/>
          <p:nvPr/>
        </p:nvSpPr>
        <p:spPr>
          <a:xfrm>
            <a:off x="270836" y="2397261"/>
            <a:ext cx="17445633" cy="54848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39115" lvl="1" indent="-269240" algn="just">
              <a:lnSpc>
                <a:spcPts val="3499"/>
              </a:lnSpc>
              <a:buFont typeface="Arial"/>
              <a:buChar char="•"/>
            </a:pPr>
            <a:r>
              <a:rPr lang="en-US" sz="2500" b="1" dirty="0" err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 Bold"/>
              </a:rPr>
              <a:t>Problema</a:t>
            </a:r>
            <a:r>
              <a:rPr lang="en-US" sz="2500" b="1" dirty="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 Bold"/>
              </a:rPr>
              <a:t> Principal:</a:t>
            </a:r>
            <a:endParaRPr lang="pt-PT" sz="2500" dirty="0">
              <a:latin typeface="Open Sans"/>
              <a:ea typeface="Open Sans"/>
              <a:cs typeface="Open Sans"/>
            </a:endParaRPr>
          </a:p>
          <a:p>
            <a:pPr marL="996315" lvl="2" indent="-269240" algn="just">
              <a:lnSpc>
                <a:spcPts val="3499"/>
              </a:lnSpc>
              <a:buFont typeface="Arial"/>
              <a:buChar char="⚬"/>
            </a:pPr>
            <a:r>
              <a:rPr lang="pt-PT" sz="2500" b="1" dirty="0">
                <a:solidFill>
                  <a:srgbClr val="1F2020"/>
                </a:solidFill>
                <a:latin typeface="Open Sans"/>
                <a:ea typeface="Open Sans"/>
                <a:cs typeface="Open Sans"/>
              </a:rPr>
              <a:t>Camadas iniciais não conseguem apreender</a:t>
            </a:r>
          </a:p>
          <a:p>
            <a:pPr marL="1453515" lvl="3" indent="-269240" algn="just">
              <a:lnSpc>
                <a:spcPts val="3499"/>
              </a:lnSpc>
              <a:buFont typeface="Arial"/>
              <a:buChar char="•"/>
            </a:pPr>
            <a:r>
              <a:rPr lang="en-US" sz="2500" dirty="0">
                <a:solidFill>
                  <a:srgbClr val="1F2020"/>
                </a:solidFill>
                <a:latin typeface="Open Sans"/>
                <a:ea typeface="Open Sans"/>
                <a:cs typeface="Open Sans"/>
              </a:rPr>
              <a:t>O </a:t>
            </a:r>
            <a:r>
              <a:rPr lang="en-US" sz="2500" dirty="0" err="1">
                <a:solidFill>
                  <a:srgbClr val="1F2020"/>
                </a:solidFill>
                <a:latin typeface="Open Sans"/>
                <a:ea typeface="Open Sans"/>
                <a:cs typeface="Open Sans"/>
              </a:rPr>
              <a:t>desvanecimento</a:t>
            </a:r>
            <a:r>
              <a:rPr lang="en-US" sz="2500" dirty="0">
                <a:solidFill>
                  <a:srgbClr val="1F2020"/>
                </a:solidFill>
                <a:latin typeface="Open Sans"/>
                <a:ea typeface="Open Sans"/>
                <a:cs typeface="Open Sans"/>
              </a:rPr>
              <a:t> do </a:t>
            </a:r>
            <a:r>
              <a:rPr lang="en-US" sz="2500" dirty="0" err="1">
                <a:solidFill>
                  <a:srgbClr val="1F2020"/>
                </a:solidFill>
                <a:latin typeface="Open Sans"/>
                <a:ea typeface="Open Sans"/>
                <a:cs typeface="Open Sans"/>
              </a:rPr>
              <a:t>gradiente</a:t>
            </a:r>
            <a:r>
              <a:rPr lang="en-US" sz="2500" dirty="0">
                <a:solidFill>
                  <a:srgbClr val="1F2020"/>
                </a:solidFill>
                <a:latin typeface="Open Sans"/>
                <a:ea typeface="Open Sans"/>
                <a:cs typeface="Open Sans"/>
              </a:rPr>
              <a:t> </a:t>
            </a:r>
            <a:r>
              <a:rPr lang="en-US" sz="2500" dirty="0" err="1">
                <a:solidFill>
                  <a:srgbClr val="1F2020"/>
                </a:solidFill>
                <a:latin typeface="Open Sans"/>
                <a:ea typeface="Open Sans"/>
                <a:cs typeface="Open Sans"/>
              </a:rPr>
              <a:t>faz</a:t>
            </a:r>
            <a:r>
              <a:rPr lang="en-US" sz="2500" dirty="0">
                <a:solidFill>
                  <a:srgbClr val="1F2020"/>
                </a:solidFill>
                <a:latin typeface="Open Sans"/>
                <a:ea typeface="Open Sans"/>
                <a:cs typeface="Open Sans"/>
              </a:rPr>
              <a:t> com que </a:t>
            </a:r>
            <a:r>
              <a:rPr lang="en-US" sz="2500" dirty="0" err="1">
                <a:solidFill>
                  <a:srgbClr val="1F2020"/>
                </a:solidFill>
                <a:latin typeface="Open Sans"/>
                <a:ea typeface="Open Sans"/>
                <a:cs typeface="Open Sans"/>
              </a:rPr>
              <a:t>os</a:t>
            </a:r>
            <a:r>
              <a:rPr lang="en-US" sz="2500" dirty="0">
                <a:solidFill>
                  <a:srgbClr val="1F2020"/>
                </a:solidFill>
                <a:latin typeface="Open Sans"/>
                <a:ea typeface="Open Sans"/>
                <a:cs typeface="Open Sans"/>
              </a:rPr>
              <a:t> </a:t>
            </a:r>
            <a:r>
              <a:rPr lang="en-US" sz="2500" dirty="0" err="1">
                <a:solidFill>
                  <a:srgbClr val="1F2020"/>
                </a:solidFill>
                <a:latin typeface="Open Sans"/>
                <a:ea typeface="Open Sans"/>
                <a:cs typeface="Open Sans"/>
              </a:rPr>
              <a:t>gradientes</a:t>
            </a:r>
            <a:r>
              <a:rPr lang="en-US" sz="2500" dirty="0">
                <a:solidFill>
                  <a:srgbClr val="1F2020"/>
                </a:solidFill>
                <a:latin typeface="Open Sans"/>
                <a:ea typeface="Open Sans"/>
                <a:cs typeface="Open Sans"/>
              </a:rPr>
              <a:t> se </a:t>
            </a:r>
            <a:r>
              <a:rPr lang="en-US" sz="2500" dirty="0" err="1">
                <a:solidFill>
                  <a:srgbClr val="1F2020"/>
                </a:solidFill>
                <a:latin typeface="Open Sans"/>
                <a:ea typeface="Open Sans"/>
                <a:cs typeface="Open Sans"/>
              </a:rPr>
              <a:t>tornem</a:t>
            </a:r>
            <a:r>
              <a:rPr lang="en-US" sz="2500" dirty="0">
                <a:solidFill>
                  <a:srgbClr val="1F2020"/>
                </a:solidFill>
                <a:latin typeface="Open Sans"/>
                <a:ea typeface="Open Sans"/>
                <a:cs typeface="Open Sans"/>
              </a:rPr>
              <a:t> </a:t>
            </a:r>
            <a:r>
              <a:rPr lang="en-US" sz="2500" dirty="0" err="1">
                <a:solidFill>
                  <a:srgbClr val="1F2020"/>
                </a:solidFill>
                <a:latin typeface="Open Sans"/>
                <a:ea typeface="Open Sans"/>
                <a:cs typeface="Open Sans"/>
              </a:rPr>
              <a:t>exponencialmente</a:t>
            </a:r>
            <a:r>
              <a:rPr lang="en-US" sz="2500" dirty="0">
                <a:solidFill>
                  <a:srgbClr val="1F2020"/>
                </a:solidFill>
                <a:latin typeface="Open Sans"/>
                <a:ea typeface="Open Sans"/>
                <a:cs typeface="Open Sans"/>
              </a:rPr>
              <a:t> </a:t>
            </a:r>
            <a:r>
              <a:rPr lang="en-US" sz="2500" dirty="0" err="1">
                <a:solidFill>
                  <a:srgbClr val="1F2020"/>
                </a:solidFill>
                <a:latin typeface="Open Sans"/>
                <a:ea typeface="Open Sans"/>
                <a:cs typeface="Open Sans"/>
              </a:rPr>
              <a:t>menores</a:t>
            </a:r>
            <a:r>
              <a:rPr lang="en-US" sz="2500" dirty="0">
                <a:solidFill>
                  <a:srgbClr val="1F2020"/>
                </a:solidFill>
                <a:latin typeface="Open Sans"/>
                <a:ea typeface="Open Sans"/>
                <a:cs typeface="Open Sans"/>
              </a:rPr>
              <a:t> à </a:t>
            </a:r>
            <a:r>
              <a:rPr lang="en-US" sz="2500" dirty="0" err="1">
                <a:solidFill>
                  <a:srgbClr val="1F2020"/>
                </a:solidFill>
                <a:latin typeface="Open Sans"/>
                <a:ea typeface="Open Sans"/>
                <a:cs typeface="Open Sans"/>
              </a:rPr>
              <a:t>medida</a:t>
            </a:r>
            <a:r>
              <a:rPr lang="en-US" sz="2500" dirty="0">
                <a:solidFill>
                  <a:srgbClr val="1F2020"/>
                </a:solidFill>
                <a:latin typeface="Open Sans"/>
                <a:ea typeface="Open Sans"/>
                <a:cs typeface="Open Sans"/>
              </a:rPr>
              <a:t> que se </a:t>
            </a:r>
            <a:r>
              <a:rPr lang="en-US" sz="2500" dirty="0" err="1">
                <a:solidFill>
                  <a:srgbClr val="1F2020"/>
                </a:solidFill>
                <a:latin typeface="Open Sans"/>
                <a:ea typeface="Open Sans"/>
                <a:cs typeface="Open Sans"/>
              </a:rPr>
              <a:t>propagam</a:t>
            </a:r>
            <a:r>
              <a:rPr lang="en-US" sz="2500" dirty="0">
                <a:solidFill>
                  <a:srgbClr val="1F2020"/>
                </a:solidFill>
                <a:latin typeface="Open Sans"/>
                <a:ea typeface="Open Sans"/>
                <a:cs typeface="Open Sans"/>
              </a:rPr>
              <a:t> para </a:t>
            </a:r>
            <a:r>
              <a:rPr lang="en-US" sz="2500" dirty="0" err="1">
                <a:solidFill>
                  <a:srgbClr val="1F2020"/>
                </a:solidFill>
                <a:latin typeface="Open Sans"/>
                <a:ea typeface="Open Sans"/>
                <a:cs typeface="Open Sans"/>
              </a:rPr>
              <a:t>trás</a:t>
            </a:r>
            <a:r>
              <a:rPr lang="en-US" sz="2500" dirty="0">
                <a:solidFill>
                  <a:srgbClr val="1F2020"/>
                </a:solidFill>
                <a:latin typeface="Open Sans"/>
                <a:ea typeface="Open Sans"/>
                <a:cs typeface="Open Sans"/>
              </a:rPr>
              <a:t> </a:t>
            </a:r>
            <a:r>
              <a:rPr lang="en-US" sz="2500" dirty="0" err="1">
                <a:solidFill>
                  <a:srgbClr val="1F2020"/>
                </a:solidFill>
                <a:latin typeface="Open Sans"/>
                <a:ea typeface="Open Sans"/>
                <a:cs typeface="Open Sans"/>
              </a:rPr>
              <a:t>através</a:t>
            </a:r>
            <a:r>
              <a:rPr lang="en-US" sz="2500" dirty="0">
                <a:solidFill>
                  <a:srgbClr val="1F2020"/>
                </a:solidFill>
                <a:latin typeface="Open Sans"/>
                <a:ea typeface="Open Sans"/>
                <a:cs typeface="Open Sans"/>
              </a:rPr>
              <a:t> das </a:t>
            </a:r>
            <a:r>
              <a:rPr lang="en-US" sz="2500" dirty="0" err="1">
                <a:solidFill>
                  <a:srgbClr val="1F2020"/>
                </a:solidFill>
                <a:latin typeface="Open Sans"/>
                <a:ea typeface="Open Sans"/>
                <a:cs typeface="Open Sans"/>
              </a:rPr>
              <a:t>camadas</a:t>
            </a:r>
            <a:r>
              <a:rPr lang="en-US" sz="2500" dirty="0">
                <a:solidFill>
                  <a:srgbClr val="1F2020"/>
                </a:solidFill>
                <a:latin typeface="Open Sans"/>
                <a:ea typeface="Open Sans"/>
                <a:cs typeface="Open Sans"/>
              </a:rPr>
              <a:t> da rede neural.</a:t>
            </a:r>
            <a:endParaRPr lang="pt-PT" sz="2500" b="1" dirty="0">
              <a:solidFill>
                <a:srgbClr val="1F2020"/>
              </a:solidFill>
              <a:latin typeface="Open Sans"/>
              <a:ea typeface="Open Sans"/>
              <a:cs typeface="Open Sans"/>
            </a:endParaRPr>
          </a:p>
          <a:p>
            <a:pPr marL="1184275" lvl="3" algn="just">
              <a:lnSpc>
                <a:spcPts val="3499"/>
              </a:lnSpc>
            </a:pPr>
            <a:endParaRPr lang="en-US" sz="2500">
              <a:solidFill>
                <a:srgbClr val="1F2020"/>
              </a:solidFill>
              <a:latin typeface="Open Sans"/>
              <a:ea typeface="Open Sans"/>
              <a:cs typeface="Open Sans"/>
            </a:endParaRPr>
          </a:p>
          <a:p>
            <a:pPr marL="996315" lvl="2" indent="-269240" algn="just">
              <a:lnSpc>
                <a:spcPts val="3499"/>
              </a:lnSpc>
              <a:buFont typeface="Arial"/>
              <a:buChar char="⚬"/>
            </a:pPr>
            <a:r>
              <a:rPr lang="en-US" sz="2500" b="1">
                <a:solidFill>
                  <a:srgbClr val="1F2020"/>
                </a:solidFill>
                <a:latin typeface="Open Sans"/>
                <a:ea typeface="Open Sans"/>
                <a:cs typeface="Open Sans"/>
              </a:rPr>
              <a:t>Como </a:t>
            </a:r>
            <a:r>
              <a:rPr lang="en-US" sz="2500" b="1" err="1">
                <a:solidFill>
                  <a:srgbClr val="1F2020"/>
                </a:solidFill>
                <a:latin typeface="Open Sans"/>
                <a:ea typeface="Open Sans"/>
                <a:cs typeface="Open Sans"/>
              </a:rPr>
              <a:t>isso</a:t>
            </a:r>
            <a:r>
              <a:rPr lang="en-US" sz="2500" b="1" dirty="0">
                <a:solidFill>
                  <a:srgbClr val="1F2020"/>
                </a:solidFill>
                <a:latin typeface="Open Sans"/>
                <a:ea typeface="Open Sans"/>
                <a:cs typeface="Open Sans"/>
              </a:rPr>
              <a:t> </a:t>
            </a:r>
            <a:r>
              <a:rPr lang="en-US" sz="2500" b="1" err="1">
                <a:solidFill>
                  <a:srgbClr val="1F2020"/>
                </a:solidFill>
                <a:latin typeface="Open Sans"/>
                <a:ea typeface="Open Sans"/>
                <a:cs typeface="Open Sans"/>
              </a:rPr>
              <a:t>acontece</a:t>
            </a:r>
            <a:r>
              <a:rPr lang="en-US" sz="2500" b="1">
                <a:solidFill>
                  <a:srgbClr val="1F2020"/>
                </a:solidFill>
                <a:latin typeface="Open Sans"/>
                <a:ea typeface="Open Sans"/>
                <a:cs typeface="Open Sans"/>
              </a:rPr>
              <a:t>:</a:t>
            </a:r>
            <a:endParaRPr lang="en-US" sz="2500" b="1">
              <a:solidFill>
                <a:srgbClr val="000000"/>
              </a:solidFill>
              <a:latin typeface="Open Sans"/>
              <a:ea typeface="Open Sans"/>
              <a:cs typeface="Open Sans"/>
            </a:endParaRPr>
          </a:p>
          <a:p>
            <a:pPr marL="1200150" lvl="2" indent="-285750" algn="just">
              <a:buFont typeface="Arial,Sans-Serif"/>
              <a:buChar char="•"/>
            </a:pPr>
            <a:r>
              <a:rPr lang="en-US" sz="2500" err="1">
                <a:solidFill>
                  <a:srgbClr val="1F2020"/>
                </a:solidFill>
                <a:latin typeface="Open Sans"/>
                <a:ea typeface="Open Sans"/>
                <a:cs typeface="Open Sans"/>
              </a:rPr>
              <a:t>Os</a:t>
            </a:r>
            <a:r>
              <a:rPr lang="en-US" sz="2500" dirty="0">
                <a:solidFill>
                  <a:srgbClr val="1F2020"/>
                </a:solidFill>
                <a:latin typeface="Open Sans"/>
                <a:ea typeface="Open Sans"/>
                <a:cs typeface="Open Sans"/>
              </a:rPr>
              <a:t> </a:t>
            </a:r>
            <a:r>
              <a:rPr lang="en-US" sz="2500" err="1">
                <a:solidFill>
                  <a:srgbClr val="1F2020"/>
                </a:solidFill>
                <a:latin typeface="Open Sans"/>
                <a:ea typeface="Open Sans"/>
                <a:cs typeface="Open Sans"/>
              </a:rPr>
              <a:t>gradientes</a:t>
            </a:r>
            <a:r>
              <a:rPr lang="en-US" sz="2500" dirty="0">
                <a:solidFill>
                  <a:srgbClr val="1F2020"/>
                </a:solidFill>
                <a:latin typeface="Open Sans"/>
                <a:ea typeface="Open Sans"/>
                <a:cs typeface="Open Sans"/>
              </a:rPr>
              <a:t> </a:t>
            </a:r>
            <a:r>
              <a:rPr lang="en-US" sz="2500" err="1">
                <a:solidFill>
                  <a:srgbClr val="1F2020"/>
                </a:solidFill>
                <a:latin typeface="Open Sans"/>
                <a:ea typeface="Open Sans"/>
                <a:cs typeface="Open Sans"/>
              </a:rPr>
              <a:t>diminuem</a:t>
            </a:r>
            <a:r>
              <a:rPr lang="en-US" sz="2500" dirty="0">
                <a:solidFill>
                  <a:srgbClr val="1F2020"/>
                </a:solidFill>
                <a:latin typeface="Open Sans"/>
                <a:ea typeface="Open Sans"/>
                <a:cs typeface="Open Sans"/>
              </a:rPr>
              <a:t> </a:t>
            </a:r>
            <a:r>
              <a:rPr lang="en-US" sz="2500" err="1">
                <a:solidFill>
                  <a:srgbClr val="1F2020"/>
                </a:solidFill>
                <a:latin typeface="Open Sans"/>
                <a:ea typeface="Open Sans"/>
                <a:cs typeface="Open Sans"/>
              </a:rPr>
              <a:t>drasticamente</a:t>
            </a:r>
            <a:r>
              <a:rPr lang="en-US" sz="2500" dirty="0">
                <a:solidFill>
                  <a:srgbClr val="1F2020"/>
                </a:solidFill>
                <a:latin typeface="Open Sans"/>
                <a:ea typeface="Open Sans"/>
                <a:cs typeface="Open Sans"/>
              </a:rPr>
              <a:t> </a:t>
            </a:r>
            <a:r>
              <a:rPr lang="en-US" sz="2500" err="1">
                <a:solidFill>
                  <a:srgbClr val="1F2020"/>
                </a:solidFill>
                <a:latin typeface="Open Sans"/>
                <a:ea typeface="Open Sans"/>
                <a:cs typeface="Open Sans"/>
              </a:rPr>
              <a:t>nas</a:t>
            </a:r>
            <a:r>
              <a:rPr lang="en-US" sz="2500" dirty="0">
                <a:solidFill>
                  <a:srgbClr val="1F2020"/>
                </a:solidFill>
                <a:latin typeface="Open Sans"/>
                <a:ea typeface="Open Sans"/>
                <a:cs typeface="Open Sans"/>
              </a:rPr>
              <a:t> </a:t>
            </a:r>
            <a:r>
              <a:rPr lang="en-US" sz="2500" err="1">
                <a:solidFill>
                  <a:srgbClr val="1F2020"/>
                </a:solidFill>
                <a:latin typeface="Open Sans"/>
                <a:ea typeface="Open Sans"/>
                <a:cs typeface="Open Sans"/>
              </a:rPr>
              <a:t>camadas</a:t>
            </a:r>
            <a:r>
              <a:rPr lang="en-US" sz="2500" dirty="0">
                <a:solidFill>
                  <a:srgbClr val="1F2020"/>
                </a:solidFill>
                <a:latin typeface="Open Sans"/>
                <a:ea typeface="Open Sans"/>
                <a:cs typeface="Open Sans"/>
              </a:rPr>
              <a:t> </a:t>
            </a:r>
            <a:r>
              <a:rPr lang="en-US" sz="2500" err="1">
                <a:solidFill>
                  <a:srgbClr val="1F2020"/>
                </a:solidFill>
                <a:latin typeface="Open Sans"/>
                <a:ea typeface="Open Sans"/>
                <a:cs typeface="Open Sans"/>
              </a:rPr>
              <a:t>mais</a:t>
            </a:r>
            <a:r>
              <a:rPr lang="en-US" sz="2500" dirty="0">
                <a:solidFill>
                  <a:srgbClr val="1F2020"/>
                </a:solidFill>
                <a:latin typeface="Open Sans"/>
                <a:ea typeface="Open Sans"/>
                <a:cs typeface="Open Sans"/>
              </a:rPr>
              <a:t> </a:t>
            </a:r>
            <a:r>
              <a:rPr lang="en-US" sz="2500" err="1">
                <a:solidFill>
                  <a:srgbClr val="1F2020"/>
                </a:solidFill>
                <a:latin typeface="Open Sans"/>
                <a:ea typeface="Open Sans"/>
                <a:cs typeface="Open Sans"/>
              </a:rPr>
              <a:t>próximas</a:t>
            </a: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</a:rPr>
              <a:t> à entrada;</a:t>
            </a:r>
            <a:endParaRPr lang="en-US" sz="2500">
              <a:solidFill>
                <a:srgbClr val="000000"/>
              </a:solidFill>
              <a:latin typeface="Open Sans"/>
              <a:ea typeface="Open Sans"/>
              <a:cs typeface="Open Sans"/>
            </a:endParaRPr>
          </a:p>
          <a:p>
            <a:pPr marL="1200150" lvl="2" indent="-285750" algn="just">
              <a:buFont typeface="Arial,Sans-Serif"/>
              <a:buChar char="•"/>
            </a:pPr>
            <a:r>
              <a:rPr lang="en-US" sz="2500" dirty="0">
                <a:solidFill>
                  <a:srgbClr val="1F2020"/>
                </a:solidFill>
                <a:latin typeface="Open Sans"/>
                <a:ea typeface="Open Sans"/>
                <a:cs typeface="Open Sans"/>
              </a:rPr>
              <a:t>As </a:t>
            </a:r>
            <a:r>
              <a:rPr lang="en-US" sz="2500" dirty="0" err="1">
                <a:solidFill>
                  <a:srgbClr val="1F2020"/>
                </a:solidFill>
                <a:latin typeface="Open Sans"/>
                <a:ea typeface="Open Sans"/>
                <a:cs typeface="Open Sans"/>
              </a:rPr>
              <a:t>atualizações</a:t>
            </a:r>
            <a:r>
              <a:rPr lang="en-US" sz="2500" dirty="0">
                <a:solidFill>
                  <a:srgbClr val="1F2020"/>
                </a:solidFill>
                <a:latin typeface="Open Sans"/>
                <a:ea typeface="Open Sans"/>
                <a:cs typeface="Open Sans"/>
              </a:rPr>
              <a:t> de peso se </a:t>
            </a:r>
            <a:r>
              <a:rPr lang="en-US" sz="2500" dirty="0" err="1">
                <a:solidFill>
                  <a:srgbClr val="1F2020"/>
                </a:solidFill>
                <a:latin typeface="Open Sans"/>
                <a:ea typeface="Open Sans"/>
                <a:cs typeface="Open Sans"/>
              </a:rPr>
              <a:t>tornam</a:t>
            </a:r>
            <a:r>
              <a:rPr lang="en-US" sz="2500" dirty="0">
                <a:solidFill>
                  <a:srgbClr val="1F2020"/>
                </a:solidFill>
                <a:latin typeface="Open Sans"/>
                <a:ea typeface="Open Sans"/>
                <a:cs typeface="Open Sans"/>
              </a:rPr>
              <a:t> </a:t>
            </a:r>
            <a:r>
              <a:rPr lang="en-US" sz="2500" dirty="0" err="1">
                <a:solidFill>
                  <a:srgbClr val="1F2020"/>
                </a:solidFill>
                <a:latin typeface="Open Sans"/>
                <a:ea typeface="Open Sans"/>
                <a:cs typeface="Open Sans"/>
              </a:rPr>
              <a:t>insignificantes</a:t>
            </a:r>
            <a:r>
              <a:rPr lang="en-US" sz="2500" dirty="0">
                <a:solidFill>
                  <a:srgbClr val="1F2020"/>
                </a:solidFill>
                <a:latin typeface="Open Sans"/>
                <a:ea typeface="Open Sans"/>
                <a:cs typeface="Open Sans"/>
              </a:rPr>
              <a:t>;</a:t>
            </a:r>
            <a:endParaRPr lang="en-US" sz="2500">
              <a:solidFill>
                <a:srgbClr val="000000"/>
              </a:solidFill>
              <a:latin typeface="Open Sans"/>
              <a:ea typeface="Open Sans"/>
              <a:cs typeface="Open Sans"/>
            </a:endParaRPr>
          </a:p>
          <a:p>
            <a:pPr marL="1200150" lvl="2" indent="-285750" algn="just">
              <a:buFont typeface="Arial,Sans-Serif"/>
              <a:buChar char="•"/>
            </a:pPr>
            <a:r>
              <a:rPr lang="en-US" sz="2500" dirty="0">
                <a:solidFill>
                  <a:srgbClr val="1F2020"/>
                </a:solidFill>
                <a:latin typeface="Open Sans"/>
                <a:ea typeface="Open Sans"/>
                <a:cs typeface="Open Sans"/>
              </a:rPr>
              <a:t>As </a:t>
            </a:r>
            <a:r>
              <a:rPr lang="en-US" sz="2500" dirty="0" err="1">
                <a:solidFill>
                  <a:srgbClr val="1F2020"/>
                </a:solidFill>
                <a:latin typeface="Open Sans"/>
                <a:ea typeface="Open Sans"/>
                <a:cs typeface="Open Sans"/>
              </a:rPr>
              <a:t>camadas</a:t>
            </a:r>
            <a:r>
              <a:rPr lang="en-US" sz="2500" dirty="0">
                <a:solidFill>
                  <a:srgbClr val="1F2020"/>
                </a:solidFill>
                <a:latin typeface="Open Sans"/>
                <a:ea typeface="Open Sans"/>
                <a:cs typeface="Open Sans"/>
              </a:rPr>
              <a:t> </a:t>
            </a:r>
            <a:r>
              <a:rPr lang="en-US" sz="2500" dirty="0" err="1">
                <a:solidFill>
                  <a:srgbClr val="1F2020"/>
                </a:solidFill>
                <a:latin typeface="Open Sans"/>
                <a:ea typeface="Open Sans"/>
                <a:cs typeface="Open Sans"/>
              </a:rPr>
              <a:t>iniciais</a:t>
            </a:r>
            <a:r>
              <a:rPr lang="en-US" sz="2500" dirty="0">
                <a:solidFill>
                  <a:srgbClr val="1F2020"/>
                </a:solidFill>
                <a:latin typeface="Open Sans"/>
                <a:ea typeface="Open Sans"/>
                <a:cs typeface="Open Sans"/>
              </a:rPr>
              <a:t> param de </a:t>
            </a:r>
            <a:r>
              <a:rPr lang="en-US" sz="2500" dirty="0" err="1">
                <a:solidFill>
                  <a:srgbClr val="1F2020"/>
                </a:solidFill>
                <a:latin typeface="Open Sans"/>
                <a:ea typeface="Open Sans"/>
                <a:cs typeface="Open Sans"/>
              </a:rPr>
              <a:t>aprender</a:t>
            </a:r>
            <a:r>
              <a:rPr lang="en-US" sz="2500" dirty="0">
                <a:solidFill>
                  <a:srgbClr val="1F2020"/>
                </a:solidFill>
                <a:latin typeface="Open Sans"/>
                <a:ea typeface="Open Sans"/>
                <a:cs typeface="Open Sans"/>
              </a:rPr>
              <a:t> </a:t>
            </a:r>
            <a:r>
              <a:rPr lang="en-US" sz="2500" dirty="0" err="1">
                <a:solidFill>
                  <a:srgbClr val="1F2020"/>
                </a:solidFill>
                <a:latin typeface="Open Sans"/>
                <a:ea typeface="Open Sans"/>
                <a:cs typeface="Open Sans"/>
              </a:rPr>
              <a:t>efetivamente</a:t>
            </a:r>
            <a:r>
              <a:rPr lang="en-US" sz="2500" dirty="0">
                <a:solidFill>
                  <a:srgbClr val="1F2020"/>
                </a:solidFill>
                <a:latin typeface="Open Sans"/>
                <a:ea typeface="Open Sans"/>
                <a:cs typeface="Open Sans"/>
              </a:rPr>
              <a:t>;</a:t>
            </a:r>
            <a:endParaRPr lang="en-US" sz="2500">
              <a:solidFill>
                <a:srgbClr val="000000"/>
              </a:solidFill>
              <a:latin typeface="Open Sans"/>
              <a:ea typeface="Open Sans"/>
              <a:cs typeface="Open Sans"/>
            </a:endParaRPr>
          </a:p>
          <a:p>
            <a:pPr marL="1200150" lvl="2" indent="-285750" algn="just">
              <a:buFont typeface="Arial,Sans-Serif"/>
              <a:buChar char="•"/>
            </a:pPr>
            <a:r>
              <a:rPr lang="en-US" sz="2500" dirty="0">
                <a:solidFill>
                  <a:srgbClr val="1F2020"/>
                </a:solidFill>
                <a:latin typeface="Open Sans"/>
                <a:ea typeface="Open Sans"/>
                <a:cs typeface="Open Sans"/>
              </a:rPr>
              <a:t>A rede </a:t>
            </a:r>
            <a:r>
              <a:rPr lang="en-US" sz="2500" dirty="0" err="1">
                <a:solidFill>
                  <a:srgbClr val="1F2020"/>
                </a:solidFill>
                <a:latin typeface="Open Sans"/>
                <a:ea typeface="Open Sans"/>
                <a:cs typeface="Open Sans"/>
              </a:rPr>
              <a:t>não</a:t>
            </a:r>
            <a:r>
              <a:rPr lang="en-US" sz="2500" dirty="0">
                <a:solidFill>
                  <a:srgbClr val="1F2020"/>
                </a:solidFill>
                <a:latin typeface="Open Sans"/>
                <a:ea typeface="Open Sans"/>
                <a:cs typeface="Open Sans"/>
              </a:rPr>
              <a:t> </a:t>
            </a:r>
            <a:r>
              <a:rPr lang="en-US" sz="2500" dirty="0" err="1">
                <a:solidFill>
                  <a:srgbClr val="1F2020"/>
                </a:solidFill>
                <a:latin typeface="Open Sans"/>
                <a:ea typeface="Open Sans"/>
                <a:cs typeface="Open Sans"/>
              </a:rPr>
              <a:t>consegue</a:t>
            </a:r>
            <a:r>
              <a:rPr lang="en-US" sz="2500" dirty="0">
                <a:solidFill>
                  <a:srgbClr val="1F2020"/>
                </a:solidFill>
                <a:latin typeface="Open Sans"/>
                <a:ea typeface="Open Sans"/>
                <a:cs typeface="Open Sans"/>
              </a:rPr>
              <a:t> </a:t>
            </a:r>
            <a:r>
              <a:rPr lang="en-US" sz="2500" dirty="0" err="1">
                <a:solidFill>
                  <a:srgbClr val="1F2020"/>
                </a:solidFill>
                <a:latin typeface="Open Sans"/>
                <a:ea typeface="Open Sans"/>
                <a:cs typeface="Open Sans"/>
              </a:rPr>
              <a:t>extrair</a:t>
            </a:r>
            <a:r>
              <a:rPr lang="en-US" sz="2500" dirty="0">
                <a:solidFill>
                  <a:srgbClr val="1F2020"/>
                </a:solidFill>
                <a:latin typeface="Open Sans"/>
                <a:ea typeface="Open Sans"/>
                <a:cs typeface="Open Sans"/>
              </a:rPr>
              <a:t> </a:t>
            </a:r>
            <a:r>
              <a:rPr lang="en-US" sz="2500" dirty="0" err="1">
                <a:solidFill>
                  <a:srgbClr val="1F2020"/>
                </a:solidFill>
                <a:latin typeface="Open Sans"/>
                <a:ea typeface="Open Sans"/>
                <a:cs typeface="Open Sans"/>
              </a:rPr>
              <a:t>características</a:t>
            </a:r>
            <a:r>
              <a:rPr lang="en-US" sz="2500" dirty="0">
                <a:solidFill>
                  <a:srgbClr val="1F2020"/>
                </a:solidFill>
                <a:latin typeface="Open Sans"/>
                <a:ea typeface="Open Sans"/>
                <a:cs typeface="Open Sans"/>
              </a:rPr>
              <a:t> de </a:t>
            </a:r>
            <a:r>
              <a:rPr lang="en-US" sz="2500" dirty="0" err="1">
                <a:solidFill>
                  <a:srgbClr val="1F2020"/>
                </a:solidFill>
                <a:latin typeface="Open Sans"/>
                <a:ea typeface="Open Sans"/>
                <a:cs typeface="Open Sans"/>
              </a:rPr>
              <a:t>baixo</a:t>
            </a:r>
            <a:r>
              <a:rPr lang="en-US" sz="2500" dirty="0">
                <a:solidFill>
                  <a:srgbClr val="1F2020"/>
                </a:solidFill>
                <a:latin typeface="Open Sans"/>
                <a:ea typeface="Open Sans"/>
                <a:cs typeface="Open Sans"/>
              </a:rPr>
              <a:t> </a:t>
            </a:r>
            <a:r>
              <a:rPr lang="en-US" sz="2500" dirty="0" err="1">
                <a:solidFill>
                  <a:srgbClr val="1F2020"/>
                </a:solidFill>
                <a:latin typeface="Open Sans"/>
                <a:ea typeface="Open Sans"/>
                <a:cs typeface="Open Sans"/>
              </a:rPr>
              <a:t>nível</a:t>
            </a:r>
            <a:r>
              <a:rPr lang="en-US" sz="2500" dirty="0">
                <a:solidFill>
                  <a:srgbClr val="1F2020"/>
                </a:solidFill>
                <a:latin typeface="Open Sans"/>
                <a:ea typeface="Open Sans"/>
                <a:cs typeface="Open Sans"/>
              </a:rPr>
              <a:t> </a:t>
            </a:r>
            <a:r>
              <a:rPr lang="en-US" sz="2500" dirty="0" err="1">
                <a:solidFill>
                  <a:srgbClr val="1F2020"/>
                </a:solidFill>
                <a:latin typeface="Open Sans"/>
                <a:ea typeface="Open Sans"/>
                <a:cs typeface="Open Sans"/>
              </a:rPr>
              <a:t>importantes</a:t>
            </a:r>
            <a:r>
              <a:rPr lang="en-US" sz="2500" dirty="0">
                <a:solidFill>
                  <a:srgbClr val="1F2020"/>
                </a:solidFill>
                <a:latin typeface="Open Sans"/>
                <a:ea typeface="Open Sans"/>
                <a:cs typeface="Open Sans"/>
              </a:rPr>
              <a:t>.</a:t>
            </a:r>
            <a:endParaRPr lang="en-US" sz="2500" dirty="0">
              <a:solidFill>
                <a:srgbClr val="000000"/>
              </a:solidFill>
              <a:latin typeface="Open Sans"/>
              <a:ea typeface="Open Sans"/>
              <a:cs typeface="Open Sans"/>
            </a:endParaRPr>
          </a:p>
          <a:p>
            <a:pPr lvl="2" algn="just"/>
            <a:endParaRPr lang="en-US" sz="2500" dirty="0">
              <a:solidFill>
                <a:srgbClr val="1F2020"/>
              </a:solidFill>
              <a:latin typeface="Open Sans"/>
              <a:ea typeface="Open Sans"/>
              <a:cs typeface="Open Sans"/>
            </a:endParaRPr>
          </a:p>
          <a:p>
            <a:pPr marL="727075" lvl="2" algn="just">
              <a:lnSpc>
                <a:spcPts val="3499"/>
              </a:lnSpc>
            </a:pPr>
            <a:endParaRPr lang="pt-PT" sz="2500" b="1">
              <a:solidFill>
                <a:srgbClr val="1F2020"/>
              </a:solidFill>
              <a:latin typeface="Open Sans"/>
              <a:ea typeface="Open Sans"/>
              <a:cs typeface="Open Sans"/>
            </a:endParaRPr>
          </a:p>
          <a:p>
            <a:pPr marL="1176655" lvl="3" algn="just">
              <a:lnSpc>
                <a:spcPts val="3499"/>
              </a:lnSpc>
            </a:pPr>
            <a:endParaRPr lang="en-US" sz="2500">
              <a:solidFill>
                <a:srgbClr val="1F2020"/>
              </a:solidFill>
              <a:latin typeface="Open Sans"/>
              <a:ea typeface="Open Sans"/>
              <a:cs typeface="Open Sans"/>
            </a:endParaRP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6679AF95-2893-C466-0D29-BF01996ED10C}"/>
              </a:ext>
            </a:extLst>
          </p:cNvPr>
          <p:cNvSpPr txBox="1"/>
          <p:nvPr/>
        </p:nvSpPr>
        <p:spPr>
          <a:xfrm>
            <a:off x="17499918" y="9638067"/>
            <a:ext cx="547464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40</a:t>
            </a:r>
            <a:endParaRPr lang="en-US" sz="1400" b="1" dirty="0">
              <a:solidFill>
                <a:srgbClr val="FFFFFF"/>
              </a:solidFill>
              <a:latin typeface="Open Sans Bold"/>
              <a:ea typeface="Open Sans Bold"/>
              <a:cs typeface="Open Sans Bold"/>
            </a:endParaRP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97230633-48CE-8E13-D01E-C380C2CABB8E}"/>
              </a:ext>
            </a:extLst>
          </p:cNvPr>
          <p:cNvSpPr txBox="1"/>
          <p:nvPr/>
        </p:nvSpPr>
        <p:spPr>
          <a:xfrm>
            <a:off x="1298121" y="222579"/>
            <a:ext cx="11641472" cy="927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20"/>
              </a:lnSpc>
            </a:pPr>
            <a:r>
              <a:rPr lang="en-US" sz="6000">
                <a:solidFill>
                  <a:srgbClr val="1F2020"/>
                </a:solidFill>
                <a:latin typeface="Anton"/>
                <a:ea typeface="Anton"/>
                <a:cs typeface="Anton"/>
                <a:sym typeface="Anton"/>
              </a:rPr>
              <a:t>PROBLEMAS NO BACKPROPAGATION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92A33DE2-6E43-3DC0-1303-95576773EA9A}"/>
              </a:ext>
            </a:extLst>
          </p:cNvPr>
          <p:cNvSpPr txBox="1"/>
          <p:nvPr/>
        </p:nvSpPr>
        <p:spPr>
          <a:xfrm>
            <a:off x="266295" y="1442422"/>
            <a:ext cx="6148589" cy="4222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E300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Desvanecimento do Gradiente</a:t>
            </a:r>
          </a:p>
        </p:txBody>
      </p:sp>
    </p:spTree>
    <p:extLst>
      <p:ext uri="{BB962C8B-B14F-4D97-AF65-F5344CB8AC3E}">
        <p14:creationId xmlns:p14="http://schemas.microsoft.com/office/powerpoint/2010/main" val="267676088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AA70BB-963A-ED8B-AB88-BBA5A309F0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2F6A753B-2453-3257-7408-DC28E1757A34}"/>
              </a:ext>
            </a:extLst>
          </p:cNvPr>
          <p:cNvSpPr/>
          <p:nvPr/>
        </p:nvSpPr>
        <p:spPr>
          <a:xfrm>
            <a:off x="329707" y="332729"/>
            <a:ext cx="369285" cy="363243"/>
          </a:xfrm>
          <a:custGeom>
            <a:avLst/>
            <a:gdLst/>
            <a:ahLst/>
            <a:cxnLst/>
            <a:rect l="l" t="t" r="r" b="b"/>
            <a:pathLst>
              <a:path w="369285" h="363243">
                <a:moveTo>
                  <a:pt x="0" y="0"/>
                </a:moveTo>
                <a:lnTo>
                  <a:pt x="369286" y="0"/>
                </a:lnTo>
                <a:lnTo>
                  <a:pt x="369286" y="363242"/>
                </a:lnTo>
                <a:lnTo>
                  <a:pt x="0" y="3632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A39C5C78-013E-B1B5-C8EE-221BDDC2409C}"/>
              </a:ext>
            </a:extLst>
          </p:cNvPr>
          <p:cNvGrpSpPr/>
          <p:nvPr/>
        </p:nvGrpSpPr>
        <p:grpSpPr>
          <a:xfrm>
            <a:off x="17259300" y="9258300"/>
            <a:ext cx="1028700" cy="1028700"/>
            <a:chOff x="0" y="0"/>
            <a:chExt cx="270933" cy="270933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02091EF9-C0CA-189C-E8F8-704A61BCBD00}"/>
                </a:ext>
              </a:extLst>
            </p:cNvPr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B02B5476-570B-A3B1-CB3B-A4CC5F24D09C}"/>
                </a:ext>
              </a:extLst>
            </p:cNvPr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86EB1555-3DB5-D2F8-E57F-0791410E2C18}"/>
              </a:ext>
            </a:extLst>
          </p:cNvPr>
          <p:cNvGrpSpPr/>
          <p:nvPr/>
        </p:nvGrpSpPr>
        <p:grpSpPr>
          <a:xfrm>
            <a:off x="175475" y="301138"/>
            <a:ext cx="677751" cy="677751"/>
            <a:chOff x="0" y="0"/>
            <a:chExt cx="178502" cy="178502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07921C75-EA48-B160-D1E8-1C1522514ACA}"/>
                </a:ext>
              </a:extLst>
            </p:cNvPr>
            <p:cNvSpPr/>
            <p:nvPr/>
          </p:nvSpPr>
          <p:spPr>
            <a:xfrm>
              <a:off x="0" y="0"/>
              <a:ext cx="178502" cy="178502"/>
            </a:xfrm>
            <a:custGeom>
              <a:avLst/>
              <a:gdLst/>
              <a:ahLst/>
              <a:cxnLst/>
              <a:rect l="l" t="t" r="r" b="b"/>
              <a:pathLst>
                <a:path w="178502" h="178502">
                  <a:moveTo>
                    <a:pt x="0" y="0"/>
                  </a:moveTo>
                  <a:lnTo>
                    <a:pt x="178502" y="0"/>
                  </a:lnTo>
                  <a:lnTo>
                    <a:pt x="178502" y="178502"/>
                  </a:lnTo>
                  <a:lnTo>
                    <a:pt x="0" y="178502"/>
                  </a:lnTo>
                  <a:close/>
                </a:path>
              </a:pathLst>
            </a:custGeom>
            <a:gradFill rotWithShape="1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43836F87-1A24-34CE-AC7C-2C46E10E6ADC}"/>
                </a:ext>
              </a:extLst>
            </p:cNvPr>
            <p:cNvSpPr txBox="1"/>
            <p:nvPr/>
          </p:nvSpPr>
          <p:spPr>
            <a:xfrm>
              <a:off x="0" y="-38100"/>
              <a:ext cx="178502" cy="2166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TextBox 9">
            <a:extLst>
              <a:ext uri="{FF2B5EF4-FFF2-40B4-BE49-F238E27FC236}">
                <a16:creationId xmlns:a16="http://schemas.microsoft.com/office/drawing/2014/main" id="{7B82CA8A-4D99-985A-E171-A46C5681024D}"/>
              </a:ext>
            </a:extLst>
          </p:cNvPr>
          <p:cNvSpPr txBox="1"/>
          <p:nvPr/>
        </p:nvSpPr>
        <p:spPr>
          <a:xfrm>
            <a:off x="180599" y="1976156"/>
            <a:ext cx="17325318" cy="26636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39115" lvl="1" indent="-269240" algn="just">
              <a:lnSpc>
                <a:spcPts val="3499"/>
              </a:lnSpc>
              <a:buFont typeface="Arial"/>
              <a:buChar char="•"/>
            </a:pPr>
            <a:r>
              <a:rPr lang="en-US" sz="2500" b="1" dirty="0" err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 Bold"/>
              </a:rPr>
              <a:t>Problema</a:t>
            </a:r>
            <a:r>
              <a:rPr lang="en-US" sz="2500" b="1" dirty="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 Bold"/>
              </a:rPr>
              <a:t> Principal:</a:t>
            </a:r>
            <a:endParaRPr lang="pt-PT" sz="2500" dirty="0">
              <a:latin typeface="Open Sans"/>
              <a:ea typeface="Open Sans"/>
              <a:cs typeface="Open Sans"/>
            </a:endParaRPr>
          </a:p>
          <a:p>
            <a:pPr marL="996315" lvl="2" indent="-269240" algn="just">
              <a:lnSpc>
                <a:spcPts val="3499"/>
              </a:lnSpc>
              <a:buFont typeface="Arial"/>
              <a:buChar char="⚬"/>
            </a:pPr>
            <a:r>
              <a:rPr lang="en-US" sz="2500" b="1" dirty="0" err="1">
                <a:solidFill>
                  <a:srgbClr val="1F2020"/>
                </a:solidFill>
                <a:latin typeface="Open Sans"/>
                <a:ea typeface="Open Sans"/>
                <a:cs typeface="Open Sans"/>
              </a:rPr>
              <a:t>Consequência</a:t>
            </a:r>
            <a:r>
              <a:rPr lang="en-US" sz="2500" b="1" dirty="0">
                <a:solidFill>
                  <a:srgbClr val="1F2020"/>
                </a:solidFill>
                <a:latin typeface="Open Sans"/>
                <a:ea typeface="Open Sans"/>
                <a:cs typeface="Open Sans"/>
              </a:rPr>
              <a:t> </a:t>
            </a:r>
            <a:r>
              <a:rPr lang="en-US" sz="2500" b="1" dirty="0" err="1">
                <a:solidFill>
                  <a:srgbClr val="1F2020"/>
                </a:solidFill>
                <a:latin typeface="Open Sans"/>
                <a:ea typeface="Open Sans"/>
                <a:cs typeface="Open Sans"/>
              </a:rPr>
              <a:t>Prática</a:t>
            </a:r>
            <a:r>
              <a:rPr lang="en-US" sz="2500" b="1" dirty="0">
                <a:solidFill>
                  <a:srgbClr val="1F2020"/>
                </a:solidFill>
                <a:latin typeface="Open Sans"/>
                <a:ea typeface="Open Sans"/>
                <a:cs typeface="Open Sans"/>
              </a:rPr>
              <a:t>:</a:t>
            </a:r>
          </a:p>
          <a:p>
            <a:pPr marL="1200150" lvl="2" indent="-285750" algn="just">
              <a:lnSpc>
                <a:spcPts val="3499"/>
              </a:lnSpc>
              <a:buFont typeface="Arial"/>
              <a:buChar char="•"/>
            </a:pPr>
            <a:r>
              <a:rPr lang="en-US" sz="2500" dirty="0">
                <a:solidFill>
                  <a:srgbClr val="1F2020"/>
                </a:solidFill>
                <a:latin typeface="Open Sans"/>
                <a:ea typeface="Open Sans"/>
                <a:cs typeface="Open Sans"/>
              </a:rPr>
              <a:t>A rede neural se </a:t>
            </a:r>
            <a:r>
              <a:rPr lang="en-US" sz="2500" dirty="0" err="1">
                <a:solidFill>
                  <a:srgbClr val="1F2020"/>
                </a:solidFill>
                <a:latin typeface="Open Sans"/>
                <a:ea typeface="Open Sans"/>
                <a:cs typeface="Open Sans"/>
              </a:rPr>
              <a:t>comporta</a:t>
            </a:r>
            <a:r>
              <a:rPr lang="en-US" sz="2500" dirty="0">
                <a:solidFill>
                  <a:srgbClr val="1F2020"/>
                </a:solidFill>
                <a:latin typeface="Open Sans"/>
                <a:ea typeface="Open Sans"/>
                <a:cs typeface="Open Sans"/>
              </a:rPr>
              <a:t> </a:t>
            </a:r>
            <a:r>
              <a:rPr lang="en-US" sz="2500" dirty="0" err="1">
                <a:solidFill>
                  <a:srgbClr val="1F2020"/>
                </a:solidFill>
                <a:latin typeface="Open Sans"/>
                <a:ea typeface="Open Sans"/>
                <a:cs typeface="Open Sans"/>
              </a:rPr>
              <a:t>como</a:t>
            </a:r>
            <a:r>
              <a:rPr lang="en-US" sz="2500" dirty="0">
                <a:solidFill>
                  <a:srgbClr val="1F2020"/>
                </a:solidFill>
                <a:latin typeface="Open Sans"/>
                <a:ea typeface="Open Sans"/>
                <a:cs typeface="Open Sans"/>
              </a:rPr>
              <a:t> se fosse </a:t>
            </a:r>
            <a:r>
              <a:rPr lang="en-US" sz="2500" dirty="0" err="1">
                <a:solidFill>
                  <a:srgbClr val="1F2020"/>
                </a:solidFill>
                <a:latin typeface="Open Sans"/>
                <a:ea typeface="Open Sans"/>
                <a:cs typeface="Open Sans"/>
              </a:rPr>
              <a:t>uma</a:t>
            </a:r>
            <a:r>
              <a:rPr lang="en-US" sz="2500" dirty="0">
                <a:solidFill>
                  <a:srgbClr val="1F2020"/>
                </a:solidFill>
                <a:latin typeface="Open Sans"/>
                <a:ea typeface="Open Sans"/>
                <a:cs typeface="Open Sans"/>
              </a:rPr>
              <a:t> rede </a:t>
            </a:r>
            <a:r>
              <a:rPr lang="en-US" sz="2500" dirty="0" err="1">
                <a:solidFill>
                  <a:srgbClr val="1F2020"/>
                </a:solidFill>
                <a:latin typeface="Open Sans"/>
                <a:ea typeface="Open Sans"/>
                <a:cs typeface="Open Sans"/>
              </a:rPr>
              <a:t>muito</a:t>
            </a:r>
            <a:r>
              <a:rPr lang="en-US" sz="2500" dirty="0">
                <a:solidFill>
                  <a:srgbClr val="1F2020"/>
                </a:solidFill>
                <a:latin typeface="Open Sans"/>
                <a:ea typeface="Open Sans"/>
                <a:cs typeface="Open Sans"/>
              </a:rPr>
              <a:t> </a:t>
            </a:r>
            <a:r>
              <a:rPr lang="en-US" sz="2500" dirty="0" err="1">
                <a:solidFill>
                  <a:srgbClr val="1F2020"/>
                </a:solidFill>
                <a:latin typeface="Open Sans"/>
                <a:ea typeface="Open Sans"/>
                <a:cs typeface="Open Sans"/>
              </a:rPr>
              <a:t>mais</a:t>
            </a:r>
            <a:r>
              <a:rPr lang="en-US" sz="2500" dirty="0">
                <a:solidFill>
                  <a:srgbClr val="1F2020"/>
                </a:solidFill>
                <a:latin typeface="Open Sans"/>
                <a:ea typeface="Open Sans"/>
                <a:cs typeface="Open Sans"/>
              </a:rPr>
              <a:t> rasa, </a:t>
            </a:r>
            <a:r>
              <a:rPr lang="en-US" sz="2500" dirty="0" err="1">
                <a:solidFill>
                  <a:srgbClr val="1F2020"/>
                </a:solidFill>
                <a:latin typeface="Open Sans"/>
                <a:ea typeface="Open Sans"/>
                <a:cs typeface="Open Sans"/>
              </a:rPr>
              <a:t>perdendo</a:t>
            </a:r>
            <a:r>
              <a:rPr lang="en-US" sz="2500" dirty="0">
                <a:solidFill>
                  <a:srgbClr val="1F2020"/>
                </a:solidFill>
                <a:latin typeface="Open Sans"/>
                <a:ea typeface="Open Sans"/>
                <a:cs typeface="Open Sans"/>
              </a:rPr>
              <a:t> a </a:t>
            </a:r>
            <a:r>
              <a:rPr lang="en-US" sz="2500" dirty="0" err="1">
                <a:solidFill>
                  <a:srgbClr val="1F2020"/>
                </a:solidFill>
                <a:latin typeface="Open Sans"/>
                <a:ea typeface="Open Sans"/>
                <a:cs typeface="Open Sans"/>
              </a:rPr>
              <a:t>capacidade</a:t>
            </a:r>
            <a:r>
              <a:rPr lang="en-US" sz="2500" dirty="0">
                <a:solidFill>
                  <a:srgbClr val="1F2020"/>
                </a:solidFill>
                <a:latin typeface="Open Sans"/>
                <a:ea typeface="Open Sans"/>
                <a:cs typeface="Open Sans"/>
              </a:rPr>
              <a:t> de </a:t>
            </a:r>
            <a:r>
              <a:rPr lang="en-US" sz="2500" dirty="0" err="1">
                <a:solidFill>
                  <a:srgbClr val="1F2020"/>
                </a:solidFill>
                <a:latin typeface="Open Sans"/>
                <a:ea typeface="Open Sans"/>
                <a:cs typeface="Open Sans"/>
              </a:rPr>
              <a:t>aprender</a:t>
            </a:r>
            <a:r>
              <a:rPr lang="en-US" sz="2500" dirty="0">
                <a:solidFill>
                  <a:srgbClr val="1F2020"/>
                </a:solidFill>
                <a:latin typeface="Open Sans"/>
                <a:ea typeface="Open Sans"/>
                <a:cs typeface="Open Sans"/>
              </a:rPr>
              <a:t> </a:t>
            </a:r>
            <a:r>
              <a:rPr lang="en-US" sz="2500" dirty="0" err="1">
                <a:solidFill>
                  <a:srgbClr val="1F2020"/>
                </a:solidFill>
                <a:latin typeface="Open Sans"/>
                <a:ea typeface="Open Sans"/>
                <a:cs typeface="Open Sans"/>
              </a:rPr>
              <a:t>representações</a:t>
            </a:r>
            <a:r>
              <a:rPr lang="en-US" sz="2500" dirty="0">
                <a:solidFill>
                  <a:srgbClr val="1F2020"/>
                </a:solidFill>
                <a:latin typeface="Open Sans"/>
                <a:ea typeface="Open Sans"/>
                <a:cs typeface="Open Sans"/>
              </a:rPr>
              <a:t> </a:t>
            </a:r>
            <a:r>
              <a:rPr lang="en-US" sz="2500" dirty="0" err="1">
                <a:solidFill>
                  <a:srgbClr val="1F2020"/>
                </a:solidFill>
                <a:latin typeface="Open Sans"/>
                <a:ea typeface="Open Sans"/>
                <a:cs typeface="Open Sans"/>
              </a:rPr>
              <a:t>hierárquicas</a:t>
            </a:r>
            <a:r>
              <a:rPr lang="en-US" sz="2500" dirty="0">
                <a:solidFill>
                  <a:srgbClr val="1F2020"/>
                </a:solidFill>
                <a:latin typeface="Open Sans"/>
                <a:ea typeface="Open Sans"/>
                <a:cs typeface="Open Sans"/>
              </a:rPr>
              <a:t> </a:t>
            </a:r>
            <a:r>
              <a:rPr lang="en-US" sz="2500" dirty="0" err="1">
                <a:solidFill>
                  <a:srgbClr val="1F2020"/>
                </a:solidFill>
                <a:latin typeface="Open Sans"/>
                <a:ea typeface="Open Sans"/>
                <a:cs typeface="Open Sans"/>
              </a:rPr>
              <a:t>complexas</a:t>
            </a:r>
            <a:r>
              <a:rPr lang="en-US" sz="2500" dirty="0">
                <a:solidFill>
                  <a:srgbClr val="1F2020"/>
                </a:solidFill>
                <a:latin typeface="Open Sans"/>
                <a:ea typeface="Open Sans"/>
                <a:cs typeface="Open Sans"/>
              </a:rPr>
              <a:t> que </a:t>
            </a:r>
            <a:r>
              <a:rPr lang="en-US" sz="2500" dirty="0" err="1">
                <a:solidFill>
                  <a:srgbClr val="1F2020"/>
                </a:solidFill>
                <a:latin typeface="Open Sans"/>
                <a:ea typeface="Open Sans"/>
                <a:cs typeface="Open Sans"/>
              </a:rPr>
              <a:t>são</a:t>
            </a:r>
            <a:r>
              <a:rPr lang="en-US" sz="2500" dirty="0">
                <a:solidFill>
                  <a:srgbClr val="1F2020"/>
                </a:solidFill>
                <a:latin typeface="Open Sans"/>
                <a:ea typeface="Open Sans"/>
                <a:cs typeface="Open Sans"/>
              </a:rPr>
              <a:t> a principal </a:t>
            </a:r>
            <a:r>
              <a:rPr lang="en-US" sz="2500" dirty="0" err="1">
                <a:solidFill>
                  <a:srgbClr val="1F2020"/>
                </a:solidFill>
                <a:latin typeface="Open Sans"/>
                <a:ea typeface="Open Sans"/>
                <a:cs typeface="Open Sans"/>
              </a:rPr>
              <a:t>vantagem</a:t>
            </a:r>
            <a:r>
              <a:rPr lang="en-US" sz="2500" dirty="0">
                <a:solidFill>
                  <a:srgbClr val="1F2020"/>
                </a:solidFill>
                <a:latin typeface="Open Sans"/>
                <a:ea typeface="Open Sans"/>
                <a:cs typeface="Open Sans"/>
              </a:rPr>
              <a:t> das redes </a:t>
            </a:r>
            <a:r>
              <a:rPr lang="en-US" sz="2500" dirty="0" err="1">
                <a:solidFill>
                  <a:srgbClr val="1F2020"/>
                </a:solidFill>
                <a:latin typeface="Open Sans"/>
                <a:ea typeface="Open Sans"/>
                <a:cs typeface="Open Sans"/>
              </a:rPr>
              <a:t>profundas</a:t>
            </a:r>
            <a:r>
              <a:rPr lang="en-US" sz="2500" dirty="0">
                <a:solidFill>
                  <a:srgbClr val="1F2020"/>
                </a:solidFill>
                <a:latin typeface="Open Sans"/>
                <a:ea typeface="Open Sans"/>
                <a:cs typeface="Open Sans"/>
              </a:rPr>
              <a:t>.</a:t>
            </a:r>
            <a:endParaRPr lang="pt-PT" sz="2500" dirty="0">
              <a:latin typeface="Open Sans"/>
              <a:ea typeface="Open Sans"/>
              <a:cs typeface="Open Sans"/>
            </a:endParaRPr>
          </a:p>
          <a:p>
            <a:pPr marL="727075" lvl="2" algn="just">
              <a:lnSpc>
                <a:spcPts val="3499"/>
              </a:lnSpc>
            </a:pPr>
            <a:endParaRPr lang="pt-PT" sz="2500" b="1">
              <a:solidFill>
                <a:srgbClr val="1F2020"/>
              </a:solidFill>
              <a:latin typeface="Open Sans"/>
              <a:ea typeface="Open Sans"/>
              <a:cs typeface="Open Sans"/>
            </a:endParaRPr>
          </a:p>
          <a:p>
            <a:pPr marL="1176655" lvl="3" algn="just">
              <a:lnSpc>
                <a:spcPts val="3499"/>
              </a:lnSpc>
            </a:pPr>
            <a:endParaRPr lang="en-US" sz="2500">
              <a:solidFill>
                <a:srgbClr val="1F2020"/>
              </a:solidFill>
              <a:latin typeface="Open Sans"/>
              <a:ea typeface="Open Sans"/>
              <a:cs typeface="Open Sans"/>
            </a:endParaRP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E04E6F80-D0C0-A812-5EE5-1D442AA63BE1}"/>
              </a:ext>
            </a:extLst>
          </p:cNvPr>
          <p:cNvSpPr txBox="1"/>
          <p:nvPr/>
        </p:nvSpPr>
        <p:spPr>
          <a:xfrm>
            <a:off x="17499918" y="9638067"/>
            <a:ext cx="547464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41</a:t>
            </a:r>
            <a:endParaRPr lang="en-US" sz="1400" b="1" dirty="0">
              <a:solidFill>
                <a:srgbClr val="FFFFFF"/>
              </a:solidFill>
              <a:latin typeface="Open Sans Bold"/>
              <a:ea typeface="Open Sans Bold"/>
              <a:cs typeface="Open Sans Bold"/>
            </a:endParaRP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F2021FF3-89D8-5E3D-96A1-4C6E6D6A044F}"/>
              </a:ext>
            </a:extLst>
          </p:cNvPr>
          <p:cNvSpPr txBox="1"/>
          <p:nvPr/>
        </p:nvSpPr>
        <p:spPr>
          <a:xfrm>
            <a:off x="1298121" y="222579"/>
            <a:ext cx="11641472" cy="927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20"/>
              </a:lnSpc>
            </a:pPr>
            <a:r>
              <a:rPr lang="en-US" sz="6000">
                <a:solidFill>
                  <a:srgbClr val="1F2020"/>
                </a:solidFill>
                <a:latin typeface="Anton"/>
                <a:ea typeface="Anton"/>
                <a:cs typeface="Anton"/>
                <a:sym typeface="Anton"/>
              </a:rPr>
              <a:t>PROBLEMAS NO BACKPROPAGATION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BB50F293-3235-B3E4-3FFC-E4271950E155}"/>
              </a:ext>
            </a:extLst>
          </p:cNvPr>
          <p:cNvSpPr txBox="1"/>
          <p:nvPr/>
        </p:nvSpPr>
        <p:spPr>
          <a:xfrm>
            <a:off x="266295" y="1442422"/>
            <a:ext cx="6148589" cy="4222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E300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Desvanecimento do Gradiente</a:t>
            </a:r>
          </a:p>
        </p:txBody>
      </p:sp>
      <p:pic>
        <p:nvPicPr>
          <p:cNvPr id="14" name="Imagem 13" descr="Uma imagem com file, Gráfico, diagrama, texto&#10;&#10;Os conteúdos gerados por IA poderão estar incorretos.">
            <a:extLst>
              <a:ext uri="{FF2B5EF4-FFF2-40B4-BE49-F238E27FC236}">
                <a16:creationId xmlns:a16="http://schemas.microsoft.com/office/drawing/2014/main" id="{552EFC0B-E8A2-FDA2-849F-902F115935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8076" y="4231313"/>
            <a:ext cx="7319362" cy="502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64871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29707" y="332729"/>
            <a:ext cx="369285" cy="363243"/>
          </a:xfrm>
          <a:custGeom>
            <a:avLst/>
            <a:gdLst/>
            <a:ahLst/>
            <a:cxnLst/>
            <a:rect l="l" t="t" r="r" b="b"/>
            <a:pathLst>
              <a:path w="369285" h="363243">
                <a:moveTo>
                  <a:pt x="0" y="0"/>
                </a:moveTo>
                <a:lnTo>
                  <a:pt x="369286" y="0"/>
                </a:lnTo>
                <a:lnTo>
                  <a:pt x="369286" y="363242"/>
                </a:lnTo>
                <a:lnTo>
                  <a:pt x="0" y="3632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7259300" y="9258300"/>
            <a:ext cx="1028700" cy="1028700"/>
            <a:chOff x="0" y="0"/>
            <a:chExt cx="270933" cy="2709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75475" y="301138"/>
            <a:ext cx="677751" cy="677751"/>
            <a:chOff x="0" y="0"/>
            <a:chExt cx="178502" cy="17850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78502" cy="178502"/>
            </a:xfrm>
            <a:custGeom>
              <a:avLst/>
              <a:gdLst/>
              <a:ahLst/>
              <a:cxnLst/>
              <a:rect l="l" t="t" r="r" b="b"/>
              <a:pathLst>
                <a:path w="178502" h="178502">
                  <a:moveTo>
                    <a:pt x="0" y="0"/>
                  </a:moveTo>
                  <a:lnTo>
                    <a:pt x="178502" y="0"/>
                  </a:lnTo>
                  <a:lnTo>
                    <a:pt x="178502" y="178502"/>
                  </a:lnTo>
                  <a:lnTo>
                    <a:pt x="0" y="178502"/>
                  </a:lnTo>
                  <a:close/>
                </a:path>
              </a:pathLst>
            </a:custGeom>
            <a:gradFill rotWithShape="1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78502" cy="2166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0980789" y="1953283"/>
            <a:ext cx="6278511" cy="6380434"/>
          </a:xfrm>
          <a:custGeom>
            <a:avLst/>
            <a:gdLst/>
            <a:ahLst/>
            <a:cxnLst/>
            <a:rect l="l" t="t" r="r" b="b"/>
            <a:pathLst>
              <a:path w="6278511" h="6380434">
                <a:moveTo>
                  <a:pt x="0" y="0"/>
                </a:moveTo>
                <a:lnTo>
                  <a:pt x="6278511" y="0"/>
                </a:lnTo>
                <a:lnTo>
                  <a:pt x="6278511" y="6380434"/>
                </a:lnTo>
                <a:lnTo>
                  <a:pt x="0" y="638043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7499918" y="9638067"/>
            <a:ext cx="547464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42</a:t>
            </a:r>
            <a:endParaRPr lang="en-US" sz="1400" b="1" dirty="0">
              <a:solidFill>
                <a:srgbClr val="FFFFFF"/>
              </a:solidFill>
              <a:latin typeface="Open Sans Bold"/>
              <a:ea typeface="Open Sans Bold"/>
              <a:cs typeface="Open Sans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298121" y="222579"/>
            <a:ext cx="11641472" cy="927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20"/>
              </a:lnSpc>
            </a:pPr>
            <a:r>
              <a:rPr lang="en-US" sz="6000">
                <a:solidFill>
                  <a:srgbClr val="1F2020"/>
                </a:solidFill>
                <a:latin typeface="Anton"/>
                <a:ea typeface="Anton"/>
                <a:cs typeface="Anton"/>
                <a:sym typeface="Anton"/>
              </a:rPr>
              <a:t>PROBLEMAS NO BACKPROPAGATION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66295" y="2096472"/>
            <a:ext cx="9192895" cy="44589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8" lvl="1" indent="-269874" algn="just">
              <a:lnSpc>
                <a:spcPts val="3499"/>
              </a:lnSpc>
              <a:buFont typeface="Arial"/>
              <a:buChar char="•"/>
            </a:pPr>
            <a:r>
              <a:rPr lang="en-US" sz="2500" b="1">
                <a:solidFill>
                  <a:srgbClr val="1F202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O que é?</a:t>
            </a:r>
          </a:p>
          <a:p>
            <a:pPr marL="1079496" lvl="2" indent="-359832" algn="just">
              <a:lnSpc>
                <a:spcPts val="3499"/>
              </a:lnSpc>
              <a:spcBef>
                <a:spcPct val="0"/>
              </a:spcBef>
              <a:buFont typeface="Arial"/>
              <a:buChar char="⚬"/>
            </a:pP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Os gradientes se tornam excessivamente grandes durante o Backpropagation, causando atualizações de peso instáveis e potencial divergência do treinamento. </a:t>
            </a:r>
          </a:p>
          <a:p>
            <a:pPr algn="just">
              <a:lnSpc>
                <a:spcPts val="3499"/>
              </a:lnSpc>
              <a:spcBef>
                <a:spcPct val="0"/>
              </a:spcBef>
            </a:pPr>
            <a:endParaRPr lang="en-US" sz="2500">
              <a:solidFill>
                <a:srgbClr val="1F202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539748" lvl="1" indent="-269874" algn="just">
              <a:lnSpc>
                <a:spcPts val="3499"/>
              </a:lnSpc>
              <a:buFont typeface="Arial"/>
              <a:buChar char="•"/>
            </a:pPr>
            <a:r>
              <a:rPr lang="en-US" sz="2500" b="1">
                <a:solidFill>
                  <a:srgbClr val="1F202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Por que ocorre? </a:t>
            </a:r>
          </a:p>
          <a:p>
            <a:pPr marL="1079496" lvl="2" indent="-359832" algn="just">
              <a:lnSpc>
                <a:spcPts val="3499"/>
              </a:lnSpc>
              <a:buFont typeface="Arial"/>
              <a:buChar char="⚬"/>
            </a:pP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Pesos Iniciais Grandes: Multiplicação exponencial;</a:t>
            </a:r>
          </a:p>
          <a:p>
            <a:pPr marL="1079496" lvl="2" indent="-359832" algn="just">
              <a:lnSpc>
                <a:spcPts val="3499"/>
              </a:lnSpc>
              <a:buFont typeface="Arial"/>
              <a:buChar char="⚬"/>
            </a:pP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Taxa de Aprendizado Alta: Amplifica gradientes;</a:t>
            </a:r>
          </a:p>
          <a:p>
            <a:pPr marL="1079496" lvl="2" indent="-359832" algn="just">
              <a:lnSpc>
                <a:spcPts val="3499"/>
              </a:lnSpc>
              <a:buFont typeface="Arial"/>
              <a:buChar char="⚬"/>
            </a:pP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Redes Profundas: Acumulação de gradientes.</a:t>
            </a:r>
          </a:p>
          <a:p>
            <a:pPr algn="just">
              <a:lnSpc>
                <a:spcPts val="3499"/>
              </a:lnSpc>
            </a:pPr>
            <a:endParaRPr lang="en-US" sz="2500">
              <a:solidFill>
                <a:srgbClr val="1F202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266295" y="1442422"/>
            <a:ext cx="6148589" cy="4222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E300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Explosão do Gradiente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29707" y="332729"/>
            <a:ext cx="369285" cy="363243"/>
          </a:xfrm>
          <a:custGeom>
            <a:avLst/>
            <a:gdLst/>
            <a:ahLst/>
            <a:cxnLst/>
            <a:rect l="l" t="t" r="r" b="b"/>
            <a:pathLst>
              <a:path w="369285" h="363243">
                <a:moveTo>
                  <a:pt x="0" y="0"/>
                </a:moveTo>
                <a:lnTo>
                  <a:pt x="369286" y="0"/>
                </a:lnTo>
                <a:lnTo>
                  <a:pt x="369286" y="363242"/>
                </a:lnTo>
                <a:lnTo>
                  <a:pt x="0" y="3632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7259300" y="9258300"/>
            <a:ext cx="1028700" cy="1028700"/>
            <a:chOff x="0" y="0"/>
            <a:chExt cx="270933" cy="2709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75475" y="301138"/>
            <a:ext cx="677751" cy="677751"/>
            <a:chOff x="0" y="0"/>
            <a:chExt cx="178502" cy="17850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78502" cy="178502"/>
            </a:xfrm>
            <a:custGeom>
              <a:avLst/>
              <a:gdLst/>
              <a:ahLst/>
              <a:cxnLst/>
              <a:rect l="l" t="t" r="r" b="b"/>
              <a:pathLst>
                <a:path w="178502" h="178502">
                  <a:moveTo>
                    <a:pt x="0" y="0"/>
                  </a:moveTo>
                  <a:lnTo>
                    <a:pt x="178502" y="0"/>
                  </a:lnTo>
                  <a:lnTo>
                    <a:pt x="178502" y="178502"/>
                  </a:lnTo>
                  <a:lnTo>
                    <a:pt x="0" y="178502"/>
                  </a:lnTo>
                  <a:close/>
                </a:path>
              </a:pathLst>
            </a:custGeom>
            <a:gradFill rotWithShape="1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78502" cy="2166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266295" y="2096472"/>
            <a:ext cx="12673298" cy="76027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115" lvl="1" indent="-269240" algn="just">
              <a:lnSpc>
                <a:spcPts val="3499"/>
              </a:lnSpc>
              <a:buFont typeface="Arial"/>
              <a:buChar char="•"/>
            </a:pPr>
            <a:r>
              <a:rPr lang="en-US" sz="2500" b="1" err="1">
                <a:solidFill>
                  <a:srgbClr val="1F202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Consequências</a:t>
            </a:r>
            <a:r>
              <a:rPr lang="en-US" sz="2500" b="1">
                <a:solidFill>
                  <a:srgbClr val="1F202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:</a:t>
            </a:r>
            <a:endParaRPr lang="pt-PT" sz="2500"/>
          </a:p>
          <a:p>
            <a:pPr marL="1078865" lvl="2" indent="-359410" algn="just">
              <a:lnSpc>
                <a:spcPts val="3499"/>
              </a:lnSpc>
              <a:buFont typeface="Arial"/>
              <a:buChar char="⚬"/>
            </a:pPr>
            <a:r>
              <a:rPr lang="en-US" sz="2500" err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Flutuações</a:t>
            </a: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500" err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erráticas</a:t>
            </a: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500" err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na</a:t>
            </a: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500" err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perda</a:t>
            </a: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;</a:t>
            </a:r>
            <a:endParaRPr lang="en-US" sz="2500">
              <a:solidFill>
                <a:srgbClr val="1F2020"/>
              </a:solidFill>
              <a:latin typeface="Open Sans"/>
              <a:ea typeface="Open Sans"/>
              <a:cs typeface="Open Sans"/>
            </a:endParaRPr>
          </a:p>
          <a:p>
            <a:pPr marL="1078865" lvl="2" indent="-359410" algn="just">
              <a:lnSpc>
                <a:spcPts val="3499"/>
              </a:lnSpc>
              <a:buFont typeface="Arial"/>
              <a:buChar char="⚬"/>
            </a:pP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Valores </a:t>
            </a:r>
            <a:r>
              <a:rPr lang="en-US" sz="2500" err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NaN</a:t>
            </a: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500" err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ou</a:t>
            </a: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Inf </a:t>
            </a:r>
            <a:r>
              <a:rPr lang="en-US" sz="2500" err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na</a:t>
            </a: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500" err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perda</a:t>
            </a: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;</a:t>
            </a:r>
            <a:endParaRPr lang="en-US" sz="2500">
              <a:solidFill>
                <a:srgbClr val="1F2020"/>
              </a:solidFill>
              <a:latin typeface="Open Sans"/>
              <a:ea typeface="Open Sans"/>
              <a:cs typeface="Open Sans"/>
            </a:endParaRPr>
          </a:p>
          <a:p>
            <a:pPr marL="1078865" lvl="2" indent="-359410" algn="just">
              <a:lnSpc>
                <a:spcPts val="3499"/>
              </a:lnSpc>
              <a:buFont typeface="Arial"/>
              <a:buChar char="⚬"/>
            </a:pP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Pesos </a:t>
            </a:r>
            <a:r>
              <a:rPr lang="en-US" sz="2500" err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crescem</a:t>
            </a: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500" err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descontroladamente</a:t>
            </a: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;</a:t>
            </a:r>
            <a:endParaRPr lang="en-US" sz="2500">
              <a:solidFill>
                <a:srgbClr val="1F2020"/>
              </a:solidFill>
              <a:latin typeface="Open Sans"/>
              <a:ea typeface="Open Sans"/>
              <a:cs typeface="Open Sans"/>
            </a:endParaRPr>
          </a:p>
          <a:p>
            <a:pPr marL="1078865" lvl="2" indent="-359410" algn="just">
              <a:lnSpc>
                <a:spcPts val="3499"/>
              </a:lnSpc>
              <a:buFont typeface="Arial"/>
              <a:buChar char="⚬"/>
            </a:pPr>
            <a:r>
              <a:rPr lang="en-US" sz="2500" err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Instabilidade</a:t>
            </a: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no </a:t>
            </a:r>
            <a:r>
              <a:rPr lang="en-US" sz="2500" err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treinamento</a:t>
            </a: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lang="en-US" sz="2500">
              <a:solidFill>
                <a:srgbClr val="1F2020"/>
              </a:solidFill>
              <a:latin typeface="Open Sans"/>
              <a:ea typeface="Open Sans"/>
              <a:cs typeface="Open Sans"/>
            </a:endParaRPr>
          </a:p>
          <a:p>
            <a:pPr algn="just">
              <a:lnSpc>
                <a:spcPts val="3499"/>
              </a:lnSpc>
            </a:pPr>
            <a:endParaRPr lang="en-US" sz="2500">
              <a:solidFill>
                <a:srgbClr val="1F202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539115" lvl="1" indent="-269240" algn="just">
              <a:lnSpc>
                <a:spcPts val="3499"/>
              </a:lnSpc>
              <a:buFont typeface="Arial"/>
              <a:buChar char="•"/>
            </a:pPr>
            <a:r>
              <a:rPr lang="en-US" sz="2500" b="1">
                <a:solidFill>
                  <a:srgbClr val="1F202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2500" b="1" err="1">
                <a:solidFill>
                  <a:srgbClr val="1F202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Soluções</a:t>
            </a:r>
            <a:r>
              <a:rPr lang="en-US" sz="2500" b="1">
                <a:solidFill>
                  <a:srgbClr val="1F202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:</a:t>
            </a:r>
            <a:endParaRPr lang="en-US" sz="2500" b="1">
              <a:solidFill>
                <a:srgbClr val="1F2020"/>
              </a:solidFill>
              <a:latin typeface="Open Sans Bold"/>
              <a:ea typeface="Open Sans Bold"/>
              <a:cs typeface="Open Sans Bold"/>
            </a:endParaRPr>
          </a:p>
          <a:p>
            <a:pPr marL="1078865" lvl="2" indent="-359410" algn="just">
              <a:lnSpc>
                <a:spcPts val="3499"/>
              </a:lnSpc>
              <a:buFont typeface="Arial"/>
              <a:buChar char="⚬"/>
            </a:pP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Gradient Clipping: </a:t>
            </a:r>
            <a:r>
              <a:rPr lang="en-US" sz="2500" err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Limita</a:t>
            </a: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magnitude;</a:t>
            </a:r>
            <a:endParaRPr lang="en-US" sz="2500">
              <a:solidFill>
                <a:srgbClr val="1F2020"/>
              </a:solidFill>
              <a:latin typeface="Open Sans"/>
              <a:ea typeface="Open Sans"/>
              <a:cs typeface="Open Sans"/>
            </a:endParaRPr>
          </a:p>
          <a:p>
            <a:pPr marL="1078865" lvl="2" indent="-359410" algn="just">
              <a:lnSpc>
                <a:spcPts val="3499"/>
              </a:lnSpc>
              <a:buFont typeface="Arial"/>
              <a:buChar char="⚬"/>
            </a:pPr>
            <a:r>
              <a:rPr lang="en-US" sz="2500" err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Regularização</a:t>
            </a: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L1/L2: </a:t>
            </a:r>
            <a:r>
              <a:rPr lang="en-US" sz="2500" err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Controla</a:t>
            </a: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pesos;</a:t>
            </a:r>
            <a:endParaRPr lang="en-US" sz="2500">
              <a:solidFill>
                <a:srgbClr val="1F2020"/>
              </a:solidFill>
              <a:latin typeface="Open Sans"/>
              <a:ea typeface="Open Sans"/>
              <a:cs typeface="Open Sans"/>
            </a:endParaRPr>
          </a:p>
          <a:p>
            <a:pPr marL="1078865" lvl="2" indent="-359410" algn="just">
              <a:lnSpc>
                <a:spcPts val="3499"/>
              </a:lnSpc>
              <a:buFont typeface="Arial"/>
              <a:buChar char="⚬"/>
            </a:pP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Taxa de </a:t>
            </a:r>
            <a:r>
              <a:rPr lang="en-US" sz="2500" err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Aprendizado</a:t>
            </a: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Menor;</a:t>
            </a:r>
            <a:endParaRPr lang="en-US" sz="2500">
              <a:solidFill>
                <a:srgbClr val="1F2020"/>
              </a:solidFill>
              <a:latin typeface="Open Sans"/>
              <a:ea typeface="Open Sans"/>
              <a:cs typeface="Open Sans"/>
            </a:endParaRPr>
          </a:p>
          <a:p>
            <a:pPr marL="1078865" lvl="2" indent="-359410" algn="just">
              <a:lnSpc>
                <a:spcPts val="3499"/>
              </a:lnSpc>
              <a:buFont typeface="Arial"/>
              <a:buChar char="⚬"/>
            </a:pP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Batch Normalization.</a:t>
            </a:r>
            <a:endParaRPr lang="en-US" sz="2500">
              <a:solidFill>
                <a:srgbClr val="1F2020"/>
              </a:solidFill>
              <a:latin typeface="Open Sans"/>
              <a:ea typeface="Open Sans"/>
              <a:cs typeface="Open Sans"/>
            </a:endParaRPr>
          </a:p>
          <a:p>
            <a:pPr marL="1078865" lvl="2" indent="-359410" algn="just">
              <a:lnSpc>
                <a:spcPts val="3499"/>
              </a:lnSpc>
              <a:buFont typeface="Arial"/>
              <a:buChar char="⚬"/>
            </a:pPr>
            <a:endParaRPr lang="en-US" sz="2500">
              <a:solidFill>
                <a:srgbClr val="1F2020"/>
              </a:solidFill>
              <a:latin typeface="Open Sans"/>
              <a:ea typeface="Open Sans"/>
              <a:cs typeface="Open Sans"/>
            </a:endParaRPr>
          </a:p>
          <a:p>
            <a:pPr marL="539115" lvl="1" indent="-269240" algn="just">
              <a:lnSpc>
                <a:spcPts val="3499"/>
              </a:lnSpc>
              <a:buFont typeface="Arial,Sans-Serif"/>
              <a:buChar char="•"/>
            </a:pPr>
            <a:r>
              <a:rPr lang="en-US" sz="2500" b="1" err="1">
                <a:solidFill>
                  <a:srgbClr val="1F2020"/>
                </a:solidFill>
                <a:latin typeface="Open Sans Bold"/>
                <a:ea typeface="Open Sans Bold"/>
                <a:cs typeface="Open Sans Bold"/>
              </a:rPr>
              <a:t>Explicação</a:t>
            </a:r>
            <a:r>
              <a:rPr lang="en-US" sz="2500" b="1">
                <a:solidFill>
                  <a:srgbClr val="1F2020"/>
                </a:solidFill>
                <a:latin typeface="Open Sans Bold"/>
                <a:ea typeface="Open Sans Bold"/>
                <a:cs typeface="Open Sans Bold"/>
              </a:rPr>
              <a:t> </a:t>
            </a:r>
            <a:r>
              <a:rPr lang="en-US" sz="2500" b="1" err="1">
                <a:solidFill>
                  <a:srgbClr val="1F2020"/>
                </a:solidFill>
                <a:latin typeface="Open Sans Bold"/>
                <a:ea typeface="Open Sans Bold"/>
                <a:cs typeface="Open Sans Bold"/>
              </a:rPr>
              <a:t>Matemática</a:t>
            </a:r>
            <a:r>
              <a:rPr lang="en-US" sz="2500" b="1">
                <a:solidFill>
                  <a:srgbClr val="1F2020"/>
                </a:solidFill>
                <a:latin typeface="Open Sans Bold"/>
                <a:ea typeface="Open Sans Bold"/>
                <a:cs typeface="Open Sans Bold"/>
              </a:rPr>
              <a:t>:</a:t>
            </a:r>
            <a:endParaRPr lang="en-US" sz="2500">
              <a:solidFill>
                <a:srgbClr val="000000"/>
              </a:solidFill>
              <a:latin typeface="Open Sans Bold"/>
              <a:ea typeface="Open Sans Bold"/>
              <a:cs typeface="Open Sans Bold"/>
            </a:endParaRPr>
          </a:p>
          <a:p>
            <a:pPr marL="1078865" lvl="2" indent="-359410" algn="just">
              <a:lnSpc>
                <a:spcPts val="3499"/>
              </a:lnSpc>
              <a:buFont typeface="Arial,Sans-Serif"/>
              <a:buChar char="⚬"/>
            </a:pP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</a:rPr>
              <a:t>Durante o backpropagation, o </a:t>
            </a:r>
            <a:r>
              <a:rPr lang="en-US" sz="2500" err="1">
                <a:solidFill>
                  <a:srgbClr val="1F2020"/>
                </a:solidFill>
                <a:latin typeface="Open Sans"/>
                <a:ea typeface="Open Sans"/>
                <a:cs typeface="Open Sans"/>
              </a:rPr>
              <a:t>gradiente</a:t>
            </a: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</a:rPr>
              <a:t> </a:t>
            </a:r>
            <a:r>
              <a:rPr lang="en-US" sz="2500" err="1">
                <a:solidFill>
                  <a:srgbClr val="1F2020"/>
                </a:solidFill>
                <a:latin typeface="Open Sans"/>
                <a:ea typeface="Open Sans"/>
                <a:cs typeface="Open Sans"/>
              </a:rPr>
              <a:t>em</a:t>
            </a: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</a:rPr>
              <a:t> </a:t>
            </a:r>
            <a:r>
              <a:rPr lang="en-US" sz="2500" err="1">
                <a:solidFill>
                  <a:srgbClr val="1F2020"/>
                </a:solidFill>
                <a:latin typeface="Open Sans"/>
                <a:ea typeface="Open Sans"/>
                <a:cs typeface="Open Sans"/>
              </a:rPr>
              <a:t>uma</a:t>
            </a: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</a:rPr>
              <a:t> </a:t>
            </a:r>
            <a:r>
              <a:rPr lang="en-US" sz="2500" err="1">
                <a:solidFill>
                  <a:srgbClr val="1F2020"/>
                </a:solidFill>
                <a:latin typeface="Open Sans"/>
                <a:ea typeface="Open Sans"/>
                <a:cs typeface="Open Sans"/>
              </a:rPr>
              <a:t>camada</a:t>
            </a: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</a:rPr>
              <a:t> l é </a:t>
            </a:r>
            <a:r>
              <a:rPr lang="en-US" sz="2500" err="1">
                <a:solidFill>
                  <a:srgbClr val="1F2020"/>
                </a:solidFill>
                <a:latin typeface="Open Sans"/>
                <a:ea typeface="Open Sans"/>
                <a:cs typeface="Open Sans"/>
              </a:rPr>
              <a:t>calculado</a:t>
            </a: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</a:rPr>
              <a:t> </a:t>
            </a:r>
            <a:r>
              <a:rPr lang="en-US" sz="2500" err="1">
                <a:solidFill>
                  <a:srgbClr val="1F2020"/>
                </a:solidFill>
                <a:latin typeface="Open Sans"/>
                <a:ea typeface="Open Sans"/>
                <a:cs typeface="Open Sans"/>
              </a:rPr>
              <a:t>como</a:t>
            </a: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</a:rPr>
              <a:t>:</a:t>
            </a:r>
            <a:endParaRPr lang="en-US" sz="2500">
              <a:solidFill>
                <a:srgbClr val="000000"/>
              </a:solidFill>
              <a:latin typeface="Open Sans"/>
              <a:ea typeface="Open Sans"/>
              <a:cs typeface="Open Sans"/>
            </a:endParaRPr>
          </a:p>
          <a:p>
            <a:pPr marL="1536065" lvl="3" indent="-359410" algn="just">
              <a:lnSpc>
                <a:spcPts val="3499"/>
              </a:lnSpc>
              <a:buFont typeface="Arial,Sans-Serif"/>
              <a:buChar char="•"/>
            </a:pPr>
            <a:r>
              <a:rPr lang="en-US" sz="2500">
                <a:solidFill>
                  <a:srgbClr val="1F2020"/>
                </a:solidFill>
                <a:latin typeface="Calibri"/>
                <a:ea typeface="Calibri"/>
                <a:cs typeface="Calibri"/>
              </a:rPr>
              <a:t>δ(l) = δ(l+1) * W(l+1) * f'(z(l))</a:t>
            </a:r>
            <a:endParaRPr lang="en-US" sz="250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 marL="1536065" lvl="3" indent="-359410" algn="just">
              <a:lnSpc>
                <a:spcPts val="3499"/>
              </a:lnSpc>
              <a:buFont typeface="Arial,Sans-Serif"/>
              <a:buChar char="•"/>
            </a:pPr>
            <a:r>
              <a:rPr lang="en-US" sz="2500">
                <a:solidFill>
                  <a:srgbClr val="1F2020"/>
                </a:solidFill>
                <a:latin typeface="Calibri"/>
                <a:ea typeface="Calibri"/>
                <a:cs typeface="Calibri"/>
              </a:rPr>
              <a:t>Se </a:t>
            </a:r>
            <a:r>
              <a:rPr lang="en-US" sz="2500" err="1">
                <a:solidFill>
                  <a:srgbClr val="1F2020"/>
                </a:solidFill>
                <a:latin typeface="Calibri"/>
                <a:ea typeface="Calibri"/>
                <a:cs typeface="Calibri"/>
              </a:rPr>
              <a:t>os</a:t>
            </a:r>
            <a:r>
              <a:rPr lang="en-US" sz="2500">
                <a:solidFill>
                  <a:srgbClr val="1F2020"/>
                </a:solidFill>
                <a:latin typeface="Calibri"/>
                <a:ea typeface="Calibri"/>
                <a:cs typeface="Calibri"/>
              </a:rPr>
              <a:t> pesos W(l+1) </a:t>
            </a:r>
            <a:r>
              <a:rPr lang="en-US" sz="2500" err="1">
                <a:solidFill>
                  <a:srgbClr val="1F2020"/>
                </a:solidFill>
                <a:latin typeface="Calibri"/>
                <a:ea typeface="Calibri"/>
                <a:cs typeface="Calibri"/>
              </a:rPr>
              <a:t>forem</a:t>
            </a:r>
            <a:r>
              <a:rPr lang="en-US" sz="2500">
                <a:solidFill>
                  <a:srgbClr val="1F2020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500" err="1">
                <a:solidFill>
                  <a:srgbClr val="1F2020"/>
                </a:solidFill>
                <a:latin typeface="Calibri"/>
                <a:ea typeface="Calibri"/>
                <a:cs typeface="Calibri"/>
              </a:rPr>
              <a:t>grandes</a:t>
            </a:r>
            <a:r>
              <a:rPr lang="en-US" sz="2500">
                <a:solidFill>
                  <a:srgbClr val="1F2020"/>
                </a:solidFill>
                <a:latin typeface="Calibri"/>
                <a:ea typeface="Calibri"/>
                <a:cs typeface="Calibri"/>
              </a:rPr>
              <a:t> (&gt;1) e/</a:t>
            </a:r>
            <a:r>
              <a:rPr lang="en-US" sz="2500" err="1">
                <a:solidFill>
                  <a:srgbClr val="1F2020"/>
                </a:solidFill>
                <a:latin typeface="Calibri"/>
                <a:ea typeface="Calibri"/>
                <a:cs typeface="Calibri"/>
              </a:rPr>
              <a:t>ou</a:t>
            </a:r>
            <a:r>
              <a:rPr lang="en-US" sz="2500">
                <a:solidFill>
                  <a:srgbClr val="1F2020"/>
                </a:solidFill>
                <a:latin typeface="Calibri"/>
                <a:ea typeface="Calibri"/>
                <a:cs typeface="Calibri"/>
              </a:rPr>
              <a:t> a </a:t>
            </a:r>
            <a:r>
              <a:rPr lang="en-US" sz="2500" err="1">
                <a:solidFill>
                  <a:srgbClr val="1F2020"/>
                </a:solidFill>
                <a:latin typeface="Calibri"/>
                <a:ea typeface="Calibri"/>
                <a:cs typeface="Calibri"/>
              </a:rPr>
              <a:t>derivada</a:t>
            </a:r>
            <a:r>
              <a:rPr lang="en-US" sz="2500">
                <a:solidFill>
                  <a:srgbClr val="1F2020"/>
                </a:solidFill>
                <a:latin typeface="Calibri"/>
                <a:ea typeface="Calibri"/>
                <a:cs typeface="Calibri"/>
              </a:rPr>
              <a:t> da </a:t>
            </a:r>
            <a:r>
              <a:rPr lang="en-US" sz="2500" err="1">
                <a:solidFill>
                  <a:srgbClr val="1F2020"/>
                </a:solidFill>
                <a:latin typeface="Calibri"/>
                <a:ea typeface="Calibri"/>
                <a:cs typeface="Calibri"/>
              </a:rPr>
              <a:t>função</a:t>
            </a:r>
            <a:r>
              <a:rPr lang="en-US" sz="2500">
                <a:solidFill>
                  <a:srgbClr val="1F2020"/>
                </a:solidFill>
                <a:latin typeface="Calibri"/>
                <a:ea typeface="Calibri"/>
                <a:cs typeface="Calibri"/>
              </a:rPr>
              <a:t> de </a:t>
            </a:r>
            <a:r>
              <a:rPr lang="en-US" sz="2500" err="1">
                <a:solidFill>
                  <a:srgbClr val="1F2020"/>
                </a:solidFill>
                <a:latin typeface="Calibri"/>
                <a:ea typeface="Calibri"/>
                <a:cs typeface="Calibri"/>
              </a:rPr>
              <a:t>ativação</a:t>
            </a:r>
            <a:r>
              <a:rPr lang="en-US" sz="2500">
                <a:solidFill>
                  <a:srgbClr val="1F2020"/>
                </a:solidFill>
                <a:latin typeface="Calibri"/>
                <a:ea typeface="Calibri"/>
                <a:cs typeface="Calibri"/>
              </a:rPr>
              <a:t> f'(z(l)) for </a:t>
            </a:r>
            <a:r>
              <a:rPr lang="en-US" sz="2500" err="1">
                <a:solidFill>
                  <a:srgbClr val="1F2020"/>
                </a:solidFill>
                <a:latin typeface="Calibri"/>
                <a:ea typeface="Calibri"/>
                <a:cs typeface="Calibri"/>
              </a:rPr>
              <a:t>grande</a:t>
            </a:r>
            <a:r>
              <a:rPr lang="en-US" sz="2500">
                <a:solidFill>
                  <a:srgbClr val="1F2020"/>
                </a:solidFill>
                <a:latin typeface="Calibri"/>
                <a:ea typeface="Calibri"/>
                <a:cs typeface="Calibri"/>
              </a:rPr>
              <a:t>, </a:t>
            </a:r>
            <a:r>
              <a:rPr lang="en-US" sz="2500" err="1">
                <a:solidFill>
                  <a:srgbClr val="1F2020"/>
                </a:solidFill>
                <a:latin typeface="Calibri"/>
                <a:ea typeface="Calibri"/>
                <a:cs typeface="Calibri"/>
              </a:rPr>
              <a:t>os</a:t>
            </a:r>
            <a:r>
              <a:rPr lang="en-US" sz="2500">
                <a:solidFill>
                  <a:srgbClr val="1F2020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500" err="1">
                <a:solidFill>
                  <a:srgbClr val="1F2020"/>
                </a:solidFill>
                <a:latin typeface="Calibri"/>
                <a:ea typeface="Calibri"/>
                <a:cs typeface="Calibri"/>
              </a:rPr>
              <a:t>gradientes</a:t>
            </a:r>
            <a:r>
              <a:rPr lang="en-US" sz="2500">
                <a:solidFill>
                  <a:srgbClr val="1F2020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500" err="1">
                <a:solidFill>
                  <a:srgbClr val="1F2020"/>
                </a:solidFill>
                <a:latin typeface="Calibri"/>
                <a:ea typeface="Calibri"/>
                <a:cs typeface="Calibri"/>
              </a:rPr>
              <a:t>podem</a:t>
            </a:r>
            <a:r>
              <a:rPr lang="en-US" sz="2500">
                <a:solidFill>
                  <a:srgbClr val="1F2020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500" err="1">
                <a:solidFill>
                  <a:srgbClr val="1F2020"/>
                </a:solidFill>
                <a:latin typeface="Calibri"/>
                <a:ea typeface="Calibri"/>
                <a:cs typeface="Calibri"/>
              </a:rPr>
              <a:t>crescer</a:t>
            </a:r>
            <a:r>
              <a:rPr lang="en-US" sz="2500">
                <a:solidFill>
                  <a:srgbClr val="1F2020"/>
                </a:solidFill>
                <a:latin typeface="Calibri"/>
                <a:ea typeface="Calibri"/>
                <a:cs typeface="Calibri"/>
              </a:rPr>
              <a:t>.</a:t>
            </a:r>
            <a:endParaRPr lang="en-US" sz="2500"/>
          </a:p>
        </p:txBody>
      </p:sp>
      <p:sp>
        <p:nvSpPr>
          <p:cNvPr id="10" name="TextBox 10"/>
          <p:cNvSpPr txBox="1"/>
          <p:nvPr/>
        </p:nvSpPr>
        <p:spPr>
          <a:xfrm>
            <a:off x="17499918" y="9638067"/>
            <a:ext cx="547464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43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98121" y="222579"/>
            <a:ext cx="11641472" cy="927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20"/>
              </a:lnSpc>
            </a:pPr>
            <a:r>
              <a:rPr lang="en-US" sz="6000">
                <a:solidFill>
                  <a:srgbClr val="1F2020"/>
                </a:solidFill>
                <a:latin typeface="Anton"/>
                <a:ea typeface="Anton"/>
                <a:cs typeface="Anton"/>
                <a:sym typeface="Anton"/>
              </a:rPr>
              <a:t>PROBLEMAS NO BACKPROPAGATION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66295" y="1442422"/>
            <a:ext cx="6148589" cy="4222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E300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Explosão do Gradiente</a:t>
            </a:r>
          </a:p>
        </p:txBody>
      </p:sp>
      <p:pic>
        <p:nvPicPr>
          <p:cNvPr id="13" name="Imagem 12" descr="Uma imagem com texto, diagrama, captura de ecrã, Gráfico&#10;&#10;Os conteúdos gerados por IA poderão estar incorretos.">
            <a:extLst>
              <a:ext uri="{FF2B5EF4-FFF2-40B4-BE49-F238E27FC236}">
                <a16:creationId xmlns:a16="http://schemas.microsoft.com/office/drawing/2014/main" id="{5CA1987B-AE61-D19D-0DCA-96261A806E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39123" y="1649622"/>
            <a:ext cx="8001000" cy="603885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BE05AE-E971-8966-5949-AFAF7D5581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E3CEFB4D-608F-BA61-7684-42501B8972D0}"/>
              </a:ext>
            </a:extLst>
          </p:cNvPr>
          <p:cNvSpPr/>
          <p:nvPr/>
        </p:nvSpPr>
        <p:spPr>
          <a:xfrm>
            <a:off x="329707" y="332729"/>
            <a:ext cx="369285" cy="363243"/>
          </a:xfrm>
          <a:custGeom>
            <a:avLst/>
            <a:gdLst/>
            <a:ahLst/>
            <a:cxnLst/>
            <a:rect l="l" t="t" r="r" b="b"/>
            <a:pathLst>
              <a:path w="369285" h="363243">
                <a:moveTo>
                  <a:pt x="0" y="0"/>
                </a:moveTo>
                <a:lnTo>
                  <a:pt x="369286" y="0"/>
                </a:lnTo>
                <a:lnTo>
                  <a:pt x="369286" y="363242"/>
                </a:lnTo>
                <a:lnTo>
                  <a:pt x="0" y="3632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D1E36AE6-9D56-2E47-6BDE-9C376E04B932}"/>
              </a:ext>
            </a:extLst>
          </p:cNvPr>
          <p:cNvGrpSpPr/>
          <p:nvPr/>
        </p:nvGrpSpPr>
        <p:grpSpPr>
          <a:xfrm>
            <a:off x="17259300" y="9258300"/>
            <a:ext cx="1028700" cy="1028700"/>
            <a:chOff x="0" y="0"/>
            <a:chExt cx="270933" cy="270933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CB93166A-64A9-DCE4-63C6-8DBE0174B3E3}"/>
                </a:ext>
              </a:extLst>
            </p:cNvPr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9D50F285-7773-780D-DE90-5C55774A85D1}"/>
                </a:ext>
              </a:extLst>
            </p:cNvPr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D990BFDD-C4B7-67D3-7D0A-8248D43EB281}"/>
              </a:ext>
            </a:extLst>
          </p:cNvPr>
          <p:cNvGrpSpPr/>
          <p:nvPr/>
        </p:nvGrpSpPr>
        <p:grpSpPr>
          <a:xfrm>
            <a:off x="175475" y="301138"/>
            <a:ext cx="677751" cy="677751"/>
            <a:chOff x="0" y="0"/>
            <a:chExt cx="178502" cy="178502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04983104-19E1-9821-8327-4BAFAAD3A8E5}"/>
                </a:ext>
              </a:extLst>
            </p:cNvPr>
            <p:cNvSpPr/>
            <p:nvPr/>
          </p:nvSpPr>
          <p:spPr>
            <a:xfrm>
              <a:off x="0" y="0"/>
              <a:ext cx="178502" cy="178502"/>
            </a:xfrm>
            <a:custGeom>
              <a:avLst/>
              <a:gdLst/>
              <a:ahLst/>
              <a:cxnLst/>
              <a:rect l="l" t="t" r="r" b="b"/>
              <a:pathLst>
                <a:path w="178502" h="178502">
                  <a:moveTo>
                    <a:pt x="0" y="0"/>
                  </a:moveTo>
                  <a:lnTo>
                    <a:pt x="178502" y="0"/>
                  </a:lnTo>
                  <a:lnTo>
                    <a:pt x="178502" y="178502"/>
                  </a:lnTo>
                  <a:lnTo>
                    <a:pt x="0" y="178502"/>
                  </a:lnTo>
                  <a:close/>
                </a:path>
              </a:pathLst>
            </a:custGeom>
            <a:gradFill rotWithShape="1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8E284FD4-A76E-A535-932C-5536B68DEBE2}"/>
                </a:ext>
              </a:extLst>
            </p:cNvPr>
            <p:cNvSpPr txBox="1"/>
            <p:nvPr/>
          </p:nvSpPr>
          <p:spPr>
            <a:xfrm>
              <a:off x="0" y="-38100"/>
              <a:ext cx="178502" cy="2166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TextBox 9">
            <a:extLst>
              <a:ext uri="{FF2B5EF4-FFF2-40B4-BE49-F238E27FC236}">
                <a16:creationId xmlns:a16="http://schemas.microsoft.com/office/drawing/2014/main" id="{E3BA4B51-89C1-E3D9-7394-BC54E4E19D5F}"/>
              </a:ext>
            </a:extLst>
          </p:cNvPr>
          <p:cNvSpPr txBox="1"/>
          <p:nvPr/>
        </p:nvSpPr>
        <p:spPr>
          <a:xfrm>
            <a:off x="266295" y="2096472"/>
            <a:ext cx="12328242" cy="65402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algn="just">
              <a:buFont typeface="Arial"/>
              <a:buChar char="•"/>
            </a:pPr>
            <a:r>
              <a:rPr lang="en-US" sz="2500" b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 Bold"/>
              </a:rPr>
              <a:t> O que é Early Stopping?</a:t>
            </a:r>
            <a:endParaRPr lang="pt-PT" sz="2500" b="1">
              <a:solidFill>
                <a:srgbClr val="000000"/>
              </a:solidFill>
              <a:latin typeface="Open Sans"/>
              <a:ea typeface="Open Sans"/>
              <a:cs typeface="Open Sans"/>
            </a:endParaRPr>
          </a:p>
          <a:p>
            <a:pPr lvl="2" algn="just">
              <a:buFont typeface="Arial,Sans-Serif"/>
              <a:buChar char="⚬"/>
            </a:pP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O Early Stopping é </a:t>
            </a:r>
            <a:r>
              <a:rPr lang="en-US" sz="2500" err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uma</a:t>
            </a: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500" err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técnica</a:t>
            </a: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de </a:t>
            </a:r>
            <a:r>
              <a:rPr lang="en-US" sz="2500" err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regularização</a:t>
            </a: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que visa </a:t>
            </a:r>
            <a:r>
              <a:rPr lang="en-US" sz="2500" err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prevenir</a:t>
            </a: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o overfitting, </a:t>
            </a:r>
            <a:r>
              <a:rPr lang="en-US" sz="2500" err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monitorando</a:t>
            </a: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o </a:t>
            </a:r>
            <a:r>
              <a:rPr lang="en-US" sz="2500" err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desempenho</a:t>
            </a: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do </a:t>
            </a:r>
            <a:r>
              <a:rPr lang="en-US" sz="2500" err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modelo</a:t>
            </a: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500" err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em</a:t>
            </a: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um conjunto de </a:t>
            </a:r>
            <a:r>
              <a:rPr lang="en-US" sz="2500" err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validação</a:t>
            </a: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e </a:t>
            </a:r>
            <a:r>
              <a:rPr lang="en-US" sz="2500" err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interrompendo</a:t>
            </a: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o </a:t>
            </a:r>
            <a:r>
              <a:rPr lang="en-US" sz="2500" err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treinamento</a:t>
            </a: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500" err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 Bold"/>
              </a:rPr>
              <a:t>quando</a:t>
            </a: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 Bold"/>
              </a:rPr>
              <a:t> o </a:t>
            </a:r>
            <a:r>
              <a:rPr lang="en-US" sz="2500" err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desempenho</a:t>
            </a: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500" err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começa</a:t>
            </a: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a </a:t>
            </a:r>
            <a:r>
              <a:rPr lang="en-US" sz="2500" err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piorar</a:t>
            </a: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lang="en-US" sz="2500">
              <a:latin typeface="Open Sans"/>
              <a:ea typeface="Open Sans"/>
              <a:cs typeface="Open Sans"/>
            </a:endParaRPr>
          </a:p>
          <a:p>
            <a:pPr lvl="1" algn="just">
              <a:buFont typeface="Arial"/>
              <a:buChar char="•"/>
            </a:pPr>
            <a:endParaRPr lang="en-US" sz="2500">
              <a:latin typeface="Open Sans"/>
              <a:ea typeface="Open Sans"/>
              <a:cs typeface="Open Sans"/>
            </a:endParaRPr>
          </a:p>
          <a:p>
            <a:pPr lvl="1" algn="just">
              <a:buFont typeface="Arial"/>
              <a:buChar char="•"/>
            </a:pP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500" b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Como </a:t>
            </a:r>
            <a:r>
              <a:rPr lang="en-US" sz="2500" b="1" err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Funciona</a:t>
            </a:r>
            <a:r>
              <a:rPr lang="en-US" sz="2500" b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 Bold"/>
              </a:rPr>
              <a:t>:</a:t>
            </a:r>
            <a:endParaRPr lang="en-US" sz="2500" b="1">
              <a:latin typeface="Open Sans"/>
              <a:ea typeface="Open Sans"/>
              <a:cs typeface="Open Sans"/>
            </a:endParaRPr>
          </a:p>
          <a:p>
            <a:pPr lvl="2" algn="just">
              <a:buFont typeface="Arial,Sans-Serif"/>
              <a:buChar char="⚬"/>
            </a:pP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500" err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Monitora</a:t>
            </a: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500" err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uma</a:t>
            </a: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500" err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métrica</a:t>
            </a: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de </a:t>
            </a:r>
            <a:r>
              <a:rPr lang="en-US" sz="2500" err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desempenho</a:t>
            </a: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(ex: </a:t>
            </a:r>
            <a:r>
              <a:rPr lang="en-US" sz="2500" err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perda</a:t>
            </a: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de </a:t>
            </a:r>
            <a:r>
              <a:rPr lang="en-US" sz="2500" err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validação</a:t>
            </a: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);</a:t>
            </a:r>
            <a:endParaRPr lang="en-US" sz="2500">
              <a:latin typeface="Open Sans"/>
              <a:ea typeface="Open Sans"/>
              <a:cs typeface="Open Sans"/>
            </a:endParaRPr>
          </a:p>
          <a:p>
            <a:pPr lvl="2" algn="just">
              <a:buFont typeface="Arial,Sans-Serif"/>
              <a:buChar char="⚬"/>
            </a:pP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Se a </a:t>
            </a:r>
            <a:r>
              <a:rPr lang="en-US" sz="2500" err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métrica</a:t>
            </a: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500" err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não</a:t>
            </a: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500" err="1">
                <a:solidFill>
                  <a:srgbClr val="1F2020"/>
                </a:solidFill>
                <a:latin typeface="Open Sans"/>
                <a:ea typeface="Open Sans"/>
                <a:cs typeface="Open Sans"/>
              </a:rPr>
              <a:t>melhorar</a:t>
            </a: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</a:rPr>
              <a:t> </a:t>
            </a:r>
            <a:r>
              <a:rPr lang="en-US" sz="2500" err="1">
                <a:solidFill>
                  <a:srgbClr val="1F2020"/>
                </a:solidFill>
                <a:latin typeface="Open Sans"/>
                <a:ea typeface="Open Sans"/>
                <a:cs typeface="Open Sans"/>
              </a:rPr>
              <a:t>por</a:t>
            </a: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</a:rPr>
              <a:t> um </a:t>
            </a:r>
            <a:r>
              <a:rPr lang="en-US" sz="2500" err="1">
                <a:solidFill>
                  <a:srgbClr val="1F2020"/>
                </a:solidFill>
                <a:latin typeface="Open Sans"/>
                <a:ea typeface="Open Sans"/>
                <a:cs typeface="Open Sans"/>
              </a:rPr>
              <a:t>número</a:t>
            </a: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</a:rPr>
              <a:t> </a:t>
            </a: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de </a:t>
            </a:r>
            <a:r>
              <a:rPr lang="en-US" sz="2500" err="1">
                <a:solidFill>
                  <a:srgbClr val="1F2020"/>
                </a:solidFill>
                <a:latin typeface="Open Sans"/>
                <a:ea typeface="Open Sans"/>
                <a:cs typeface="Open Sans"/>
              </a:rPr>
              <a:t>épocas</a:t>
            </a: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</a:rPr>
              <a:t> (</a:t>
            </a:r>
            <a:r>
              <a:rPr lang="en-US" sz="2500" err="1">
                <a:solidFill>
                  <a:srgbClr val="1F2020"/>
                </a:solidFill>
                <a:latin typeface="Open Sans"/>
                <a:ea typeface="Open Sans"/>
                <a:cs typeface="Open Sans"/>
              </a:rPr>
              <a:t>paciência</a:t>
            </a: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</a:rPr>
              <a:t>), o </a:t>
            </a:r>
            <a:r>
              <a:rPr lang="en-US" sz="2500" err="1">
                <a:solidFill>
                  <a:srgbClr val="1F2020"/>
                </a:solidFill>
                <a:latin typeface="Open Sans"/>
                <a:ea typeface="Open Sans"/>
                <a:cs typeface="Open Sans"/>
              </a:rPr>
              <a:t>treinamento</a:t>
            </a: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</a:rPr>
              <a:t> é </a:t>
            </a:r>
            <a:r>
              <a:rPr lang="en-US" sz="2500" err="1">
                <a:solidFill>
                  <a:srgbClr val="1F2020"/>
                </a:solidFill>
                <a:latin typeface="Open Sans"/>
                <a:ea typeface="Open Sans"/>
                <a:cs typeface="Open Sans"/>
              </a:rPr>
              <a:t>interrompido</a:t>
            </a: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;</a:t>
            </a:r>
            <a:endParaRPr lang="en-US" sz="2500">
              <a:solidFill>
                <a:srgbClr val="1F2020"/>
              </a:solidFill>
              <a:latin typeface="Open Sans"/>
              <a:ea typeface="Open Sans"/>
              <a:cs typeface="Open Sans"/>
            </a:endParaRPr>
          </a:p>
          <a:p>
            <a:pPr lvl="2" algn="just">
              <a:buFont typeface="Arial,Sans-Serif"/>
              <a:buChar char="⚬"/>
            </a:pP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</a:rPr>
              <a:t> O </a:t>
            </a:r>
            <a:r>
              <a:rPr lang="en-US" sz="2500" err="1">
                <a:solidFill>
                  <a:srgbClr val="1F2020"/>
                </a:solidFill>
                <a:latin typeface="Open Sans"/>
                <a:ea typeface="Open Sans"/>
                <a:cs typeface="Open Sans"/>
              </a:rPr>
              <a:t>modelo</a:t>
            </a: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</a:rPr>
              <a:t> com o </a:t>
            </a:r>
            <a:r>
              <a:rPr lang="en-US" sz="2500" err="1">
                <a:solidFill>
                  <a:srgbClr val="1F2020"/>
                </a:solidFill>
                <a:latin typeface="Open Sans"/>
                <a:ea typeface="Open Sans"/>
                <a:cs typeface="Open Sans"/>
              </a:rPr>
              <a:t>melhor</a:t>
            </a: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</a:rPr>
              <a:t> </a:t>
            </a:r>
            <a:r>
              <a:rPr lang="en-US" sz="2500" err="1">
                <a:solidFill>
                  <a:srgbClr val="1F2020"/>
                </a:solidFill>
                <a:latin typeface="Open Sans"/>
                <a:ea typeface="Open Sans"/>
                <a:cs typeface="Open Sans"/>
              </a:rPr>
              <a:t>desempenho</a:t>
            </a: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</a:rPr>
              <a:t> no conjunto de </a:t>
            </a:r>
            <a:r>
              <a:rPr lang="en-US" sz="2500" err="1">
                <a:solidFill>
                  <a:srgbClr val="1F2020"/>
                </a:solidFill>
                <a:latin typeface="Open Sans"/>
                <a:ea typeface="Open Sans"/>
                <a:cs typeface="Open Sans"/>
              </a:rPr>
              <a:t>validação</a:t>
            </a: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</a:rPr>
              <a:t> é </a:t>
            </a:r>
            <a:r>
              <a:rPr lang="en-US" sz="2500" err="1">
                <a:solidFill>
                  <a:srgbClr val="1F2020"/>
                </a:solidFill>
                <a:latin typeface="Open Sans"/>
                <a:ea typeface="Open Sans"/>
                <a:cs typeface="Open Sans"/>
              </a:rPr>
              <a:t>restaurado</a:t>
            </a: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</a:rPr>
              <a:t>.</a:t>
            </a:r>
            <a:endParaRPr lang="en-US" sz="2500">
              <a:latin typeface="Open Sans"/>
              <a:ea typeface="Open Sans"/>
              <a:cs typeface="Open Sans"/>
            </a:endParaRPr>
          </a:p>
          <a:p>
            <a:pPr lvl="2" algn="just"/>
            <a:endParaRPr lang="en-US" sz="2500">
              <a:solidFill>
                <a:srgbClr val="1F2020"/>
              </a:solidFill>
              <a:latin typeface="Open Sans"/>
              <a:ea typeface="Open Sans"/>
              <a:cs typeface="Open Sans"/>
            </a:endParaRPr>
          </a:p>
          <a:p>
            <a:pPr lvl="1" algn="just">
              <a:buFont typeface="Arial"/>
              <a:buChar char="•"/>
            </a:pP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</a:rPr>
              <a:t> </a:t>
            </a:r>
            <a:r>
              <a:rPr lang="en-US" sz="2500" b="1" err="1">
                <a:solidFill>
                  <a:srgbClr val="1F2020"/>
                </a:solidFill>
                <a:latin typeface="Open Sans"/>
                <a:ea typeface="Open Sans"/>
                <a:cs typeface="Open Sans"/>
              </a:rPr>
              <a:t>Vantagens</a:t>
            </a:r>
            <a:r>
              <a:rPr lang="en-US" sz="2500" b="1">
                <a:solidFill>
                  <a:srgbClr val="1F2020"/>
                </a:solidFill>
                <a:latin typeface="Open Sans"/>
                <a:ea typeface="Open Sans"/>
                <a:cs typeface="Open Sans"/>
              </a:rPr>
              <a:t>:</a:t>
            </a:r>
            <a:endParaRPr lang="en-US" sz="2500" b="1">
              <a:latin typeface="Open Sans"/>
              <a:ea typeface="Open Sans"/>
              <a:cs typeface="Open Sans"/>
            </a:endParaRPr>
          </a:p>
          <a:p>
            <a:pPr lvl="2" algn="just">
              <a:buFont typeface="Arial,Sans-Serif"/>
              <a:buChar char="⚬"/>
            </a:pP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</a:rPr>
              <a:t> Prevenção </a:t>
            </a:r>
            <a:r>
              <a:rPr lang="en-US" sz="2500" err="1">
                <a:solidFill>
                  <a:srgbClr val="1F2020"/>
                </a:solidFill>
                <a:latin typeface="Open Sans"/>
                <a:ea typeface="Open Sans"/>
                <a:cs typeface="Open Sans"/>
              </a:rPr>
              <a:t>eficaz</a:t>
            </a: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</a:rPr>
              <a:t> de overfitting;</a:t>
            </a:r>
            <a:endParaRPr lang="en-US" sz="2500">
              <a:latin typeface="Open Sans"/>
              <a:ea typeface="Open Sans"/>
              <a:cs typeface="Open Sans"/>
            </a:endParaRPr>
          </a:p>
          <a:p>
            <a:pPr lvl="2" algn="just">
              <a:buFont typeface="Arial,Sans-Serif"/>
              <a:buChar char="⚬"/>
            </a:pP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</a:rPr>
              <a:t> Economia de recursos computacionais;</a:t>
            </a:r>
            <a:endParaRPr lang="en-US" sz="2500">
              <a:solidFill>
                <a:srgbClr val="000000"/>
              </a:solidFill>
              <a:latin typeface="Open Sans"/>
              <a:ea typeface="Open Sans"/>
              <a:cs typeface="Open Sans"/>
            </a:endParaRPr>
          </a:p>
          <a:p>
            <a:pPr lvl="2" algn="just">
              <a:buFont typeface="Arial,Sans-Serif"/>
              <a:buChar char="⚬"/>
            </a:pP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</a:rPr>
              <a:t> Simplicidade de </a:t>
            </a:r>
            <a:r>
              <a:rPr lang="en-US" sz="2500" err="1">
                <a:solidFill>
                  <a:srgbClr val="1F2020"/>
                </a:solidFill>
                <a:latin typeface="Open Sans"/>
                <a:ea typeface="Open Sans"/>
                <a:cs typeface="Open Sans"/>
              </a:rPr>
              <a:t>implementação</a:t>
            </a: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</a:rPr>
              <a:t>.</a:t>
            </a:r>
            <a:endParaRPr lang="en-US" sz="2500">
              <a:latin typeface="Open Sans"/>
              <a:ea typeface="Open Sans"/>
              <a:cs typeface="Open Sans"/>
            </a:endParaRP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36BEA0F5-935E-9E6D-B25F-F3A8CF654382}"/>
              </a:ext>
            </a:extLst>
          </p:cNvPr>
          <p:cNvSpPr txBox="1"/>
          <p:nvPr/>
        </p:nvSpPr>
        <p:spPr>
          <a:xfrm>
            <a:off x="17499918" y="9638067"/>
            <a:ext cx="547464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44</a:t>
            </a: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A6528BA9-7793-FAC6-8752-2A6EF6C5CA93}"/>
              </a:ext>
            </a:extLst>
          </p:cNvPr>
          <p:cNvSpPr txBox="1"/>
          <p:nvPr/>
        </p:nvSpPr>
        <p:spPr>
          <a:xfrm>
            <a:off x="1298121" y="222579"/>
            <a:ext cx="11641472" cy="927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20"/>
              </a:lnSpc>
            </a:pPr>
            <a:r>
              <a:rPr lang="en-US" sz="6000">
                <a:solidFill>
                  <a:srgbClr val="1F2020"/>
                </a:solidFill>
                <a:latin typeface="Anton"/>
                <a:ea typeface="Anton"/>
                <a:cs typeface="Anton"/>
                <a:sym typeface="Anton"/>
              </a:rPr>
              <a:t>PROBLEMAS NO BACKPROPAGATION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35D293BE-0E4C-22B4-458F-23D8C2203CD1}"/>
              </a:ext>
            </a:extLst>
          </p:cNvPr>
          <p:cNvSpPr txBox="1"/>
          <p:nvPr/>
        </p:nvSpPr>
        <p:spPr>
          <a:xfrm>
            <a:off x="266295" y="1442422"/>
            <a:ext cx="6148589" cy="4222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9"/>
              </a:lnSpc>
              <a:spcBef>
                <a:spcPct val="0"/>
              </a:spcBef>
            </a:pPr>
            <a:r>
              <a:rPr lang="en-US" sz="2450" b="1">
                <a:solidFill>
                  <a:srgbClr val="E300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Early Stopping</a:t>
            </a:r>
            <a:endParaRPr lang="en-US" sz="2450" b="1">
              <a:solidFill>
                <a:srgbClr val="E300FF"/>
              </a:solidFill>
              <a:latin typeface="Open Sans Bold"/>
              <a:ea typeface="Open Sans Bold"/>
              <a:cs typeface="Open Sans Bold"/>
            </a:endParaRPr>
          </a:p>
        </p:txBody>
      </p:sp>
    </p:spTree>
    <p:extLst>
      <p:ext uri="{BB962C8B-B14F-4D97-AF65-F5344CB8AC3E}">
        <p14:creationId xmlns:p14="http://schemas.microsoft.com/office/powerpoint/2010/main" val="48881005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F8BD73-1941-F84D-D324-90A69BF41A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9797E215-E7E8-C867-B984-23F7171959B2}"/>
              </a:ext>
            </a:extLst>
          </p:cNvPr>
          <p:cNvSpPr/>
          <p:nvPr/>
        </p:nvSpPr>
        <p:spPr>
          <a:xfrm>
            <a:off x="329707" y="332729"/>
            <a:ext cx="369285" cy="363243"/>
          </a:xfrm>
          <a:custGeom>
            <a:avLst/>
            <a:gdLst/>
            <a:ahLst/>
            <a:cxnLst/>
            <a:rect l="l" t="t" r="r" b="b"/>
            <a:pathLst>
              <a:path w="369285" h="363243">
                <a:moveTo>
                  <a:pt x="0" y="0"/>
                </a:moveTo>
                <a:lnTo>
                  <a:pt x="369286" y="0"/>
                </a:lnTo>
                <a:lnTo>
                  <a:pt x="369286" y="363242"/>
                </a:lnTo>
                <a:lnTo>
                  <a:pt x="0" y="3632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B1715B8A-F5EE-4EDF-928E-16569B9A8F22}"/>
              </a:ext>
            </a:extLst>
          </p:cNvPr>
          <p:cNvGrpSpPr/>
          <p:nvPr/>
        </p:nvGrpSpPr>
        <p:grpSpPr>
          <a:xfrm>
            <a:off x="17259300" y="9258300"/>
            <a:ext cx="1028700" cy="1028700"/>
            <a:chOff x="0" y="0"/>
            <a:chExt cx="270933" cy="270933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C7C20AD3-2AAD-3DF5-ADB3-547919B68873}"/>
                </a:ext>
              </a:extLst>
            </p:cNvPr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9D7EBA73-9967-E663-CA30-F04C74FAEA1D}"/>
                </a:ext>
              </a:extLst>
            </p:cNvPr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B918E494-25EB-DD8A-0E62-E92EF43B9C6B}"/>
              </a:ext>
            </a:extLst>
          </p:cNvPr>
          <p:cNvGrpSpPr/>
          <p:nvPr/>
        </p:nvGrpSpPr>
        <p:grpSpPr>
          <a:xfrm>
            <a:off x="175475" y="301138"/>
            <a:ext cx="677751" cy="677751"/>
            <a:chOff x="0" y="0"/>
            <a:chExt cx="178502" cy="178502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2DC78A54-C013-CC99-1814-0452F8774680}"/>
                </a:ext>
              </a:extLst>
            </p:cNvPr>
            <p:cNvSpPr/>
            <p:nvPr/>
          </p:nvSpPr>
          <p:spPr>
            <a:xfrm>
              <a:off x="0" y="0"/>
              <a:ext cx="178502" cy="178502"/>
            </a:xfrm>
            <a:custGeom>
              <a:avLst/>
              <a:gdLst/>
              <a:ahLst/>
              <a:cxnLst/>
              <a:rect l="l" t="t" r="r" b="b"/>
              <a:pathLst>
                <a:path w="178502" h="178502">
                  <a:moveTo>
                    <a:pt x="0" y="0"/>
                  </a:moveTo>
                  <a:lnTo>
                    <a:pt x="178502" y="0"/>
                  </a:lnTo>
                  <a:lnTo>
                    <a:pt x="178502" y="178502"/>
                  </a:lnTo>
                  <a:lnTo>
                    <a:pt x="0" y="178502"/>
                  </a:lnTo>
                  <a:close/>
                </a:path>
              </a:pathLst>
            </a:custGeom>
            <a:gradFill rotWithShape="1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8BAF85D3-3F44-23B8-B261-EE34BC0E7955}"/>
                </a:ext>
              </a:extLst>
            </p:cNvPr>
            <p:cNvSpPr txBox="1"/>
            <p:nvPr/>
          </p:nvSpPr>
          <p:spPr>
            <a:xfrm>
              <a:off x="0" y="-38100"/>
              <a:ext cx="178502" cy="2166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TextBox 10">
            <a:extLst>
              <a:ext uri="{FF2B5EF4-FFF2-40B4-BE49-F238E27FC236}">
                <a16:creationId xmlns:a16="http://schemas.microsoft.com/office/drawing/2014/main" id="{2D06DB20-E15F-93B6-FC64-8A6F91469C0B}"/>
              </a:ext>
            </a:extLst>
          </p:cNvPr>
          <p:cNvSpPr txBox="1"/>
          <p:nvPr/>
        </p:nvSpPr>
        <p:spPr>
          <a:xfrm>
            <a:off x="17499918" y="9638067"/>
            <a:ext cx="547464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45</a:t>
            </a: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A678890F-1C53-B3DD-26F9-538343D2E330}"/>
              </a:ext>
            </a:extLst>
          </p:cNvPr>
          <p:cNvSpPr txBox="1"/>
          <p:nvPr/>
        </p:nvSpPr>
        <p:spPr>
          <a:xfrm>
            <a:off x="1298121" y="222579"/>
            <a:ext cx="11641472" cy="927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20"/>
              </a:lnSpc>
            </a:pPr>
            <a:r>
              <a:rPr lang="en-US" sz="6000">
                <a:solidFill>
                  <a:srgbClr val="1F2020"/>
                </a:solidFill>
                <a:latin typeface="Anton"/>
                <a:ea typeface="Anton"/>
                <a:cs typeface="Anton"/>
                <a:sym typeface="Anton"/>
              </a:rPr>
              <a:t>PROBLEMAS NO BACKPROPAGATION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CE6E5332-8A3F-A9D3-34D0-500512B060E7}"/>
              </a:ext>
            </a:extLst>
          </p:cNvPr>
          <p:cNvSpPr txBox="1"/>
          <p:nvPr/>
        </p:nvSpPr>
        <p:spPr>
          <a:xfrm>
            <a:off x="266295" y="1442422"/>
            <a:ext cx="6148589" cy="4222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9"/>
              </a:lnSpc>
              <a:spcBef>
                <a:spcPct val="0"/>
              </a:spcBef>
            </a:pPr>
            <a:r>
              <a:rPr lang="en-US" sz="2450" b="1">
                <a:solidFill>
                  <a:srgbClr val="E300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Early Stopping</a:t>
            </a:r>
            <a:endParaRPr lang="en-US" sz="2450" b="1">
              <a:solidFill>
                <a:srgbClr val="E300FF"/>
              </a:solidFill>
              <a:latin typeface="Open Sans Bold"/>
              <a:ea typeface="Open Sans Bold"/>
              <a:cs typeface="Open Sans Bold"/>
            </a:endParaRPr>
          </a:p>
        </p:txBody>
      </p:sp>
      <p:sp>
        <p:nvSpPr>
          <p:cNvPr id="14" name="TextBox 9">
            <a:extLst>
              <a:ext uri="{FF2B5EF4-FFF2-40B4-BE49-F238E27FC236}">
                <a16:creationId xmlns:a16="http://schemas.microsoft.com/office/drawing/2014/main" id="{4B19E76F-F0F8-6965-4019-95E8502B2E91}"/>
              </a:ext>
            </a:extLst>
          </p:cNvPr>
          <p:cNvSpPr txBox="1"/>
          <p:nvPr/>
        </p:nvSpPr>
        <p:spPr>
          <a:xfrm>
            <a:off x="268564" y="2183303"/>
            <a:ext cx="9055596" cy="76944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1" algn="just">
              <a:buFont typeface="Arial"/>
              <a:buChar char="•"/>
            </a:pPr>
            <a:r>
              <a:rPr lang="en-US" sz="2500" b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 Bold"/>
              </a:rPr>
              <a:t> Por que </a:t>
            </a:r>
            <a:r>
              <a:rPr lang="en-US" sz="2500" b="1" err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 Bold"/>
              </a:rPr>
              <a:t>não</a:t>
            </a:r>
            <a:r>
              <a:rPr lang="en-US" sz="2500" b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 Bold"/>
              </a:rPr>
              <a:t> é a </a:t>
            </a:r>
            <a:r>
              <a:rPr lang="en-US" sz="2500" b="1" err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 Bold"/>
              </a:rPr>
              <a:t>melhor</a:t>
            </a:r>
            <a:r>
              <a:rPr lang="en-US" sz="2500" b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 Bold"/>
              </a:rPr>
              <a:t> </a:t>
            </a:r>
            <a:r>
              <a:rPr lang="en-US" sz="2500" b="1" err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 Bold"/>
              </a:rPr>
              <a:t>estratégia</a:t>
            </a:r>
            <a:r>
              <a:rPr lang="en-US" sz="2500" b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 Bold"/>
              </a:rPr>
              <a:t> para </a:t>
            </a:r>
            <a:r>
              <a:rPr lang="en-US" sz="2500" b="1" err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 Bold"/>
              </a:rPr>
              <a:t>Problemas</a:t>
            </a:r>
            <a:r>
              <a:rPr lang="en-US" sz="2500" b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 Bold"/>
              </a:rPr>
              <a:t> de </a:t>
            </a:r>
            <a:r>
              <a:rPr lang="en-US" sz="2500" b="1" err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 Bold"/>
              </a:rPr>
              <a:t>Gradiente</a:t>
            </a:r>
            <a:r>
              <a:rPr lang="en-US" sz="2500" b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 Bold"/>
              </a:rPr>
              <a:t>?</a:t>
            </a:r>
            <a:endParaRPr lang="pt-PT" sz="2500" b="1">
              <a:solidFill>
                <a:srgbClr val="000000"/>
              </a:solidFill>
              <a:latin typeface="Open Sans"/>
              <a:ea typeface="Open Sans"/>
              <a:cs typeface="Open Sans"/>
            </a:endParaRPr>
          </a:p>
          <a:p>
            <a:pPr lvl="2" algn="just">
              <a:buFont typeface="Arial,Sans-Serif"/>
              <a:buChar char="⚬"/>
            </a:pP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500" err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Embora</a:t>
            </a: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o Early Stopping </a:t>
            </a:r>
            <a:r>
              <a:rPr lang="en-US" sz="2500" err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seja</a:t>
            </a: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500" err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excelente</a:t>
            </a: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para combater o overfitting, </a:t>
            </a:r>
            <a:r>
              <a:rPr lang="en-US" sz="2500" err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ele</a:t>
            </a: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500" err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não</a:t>
            </a: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500" err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foi</a:t>
            </a: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500" err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projetado</a:t>
            </a: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para resolver </a:t>
            </a:r>
            <a:r>
              <a:rPr lang="en-US" sz="2500" err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problemas</a:t>
            </a: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500" err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intrínsecos</a:t>
            </a: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à </a:t>
            </a:r>
            <a:r>
              <a:rPr lang="en-US" sz="2500" err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dinâmica</a:t>
            </a: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dos </a:t>
            </a:r>
            <a:r>
              <a:rPr lang="en-US" sz="2500" err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gradientes</a:t>
            </a: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lang="en-US" sz="2500" err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como</a:t>
            </a: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 Bold"/>
              </a:rPr>
              <a:t>o </a:t>
            </a:r>
            <a:r>
              <a:rPr lang="en-US" sz="2500" err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desvanecimento</a:t>
            </a: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500" err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ou</a:t>
            </a: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a </a:t>
            </a:r>
            <a:r>
              <a:rPr lang="en-US" sz="2500" err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explosão</a:t>
            </a: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lang="en-US" sz="2500">
              <a:latin typeface="Open Sans"/>
              <a:ea typeface="Open Sans"/>
              <a:cs typeface="Open Sans"/>
            </a:endParaRPr>
          </a:p>
          <a:p>
            <a:pPr algn="just">
              <a:buFont typeface="Arial"/>
              <a:buChar char="•"/>
            </a:pPr>
            <a:endParaRPr lang="en-US" sz="2500">
              <a:latin typeface="Open Sans"/>
              <a:ea typeface="Open Sans"/>
              <a:cs typeface="Open Sans"/>
            </a:endParaRPr>
          </a:p>
          <a:p>
            <a:pPr lvl="1" algn="just">
              <a:buFont typeface="Arial"/>
              <a:buChar char="•"/>
            </a:pPr>
            <a:r>
              <a:rPr lang="en-US" sz="2500" b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Limitações</a:t>
            </a:r>
            <a:r>
              <a:rPr lang="en-US" sz="2500" b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 Bold"/>
              </a:rPr>
              <a:t>:</a:t>
            </a:r>
            <a:endParaRPr lang="en-US" sz="2500" b="1">
              <a:latin typeface="Open Sans"/>
              <a:ea typeface="Open Sans"/>
              <a:cs typeface="Open Sans"/>
            </a:endParaRPr>
          </a:p>
          <a:p>
            <a:pPr lvl="2" algn="just">
              <a:buFont typeface="Arial,Sans-Serif"/>
              <a:buChar char="⚬"/>
            </a:pP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500" err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Não</a:t>
            </a: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500" err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Aborda</a:t>
            </a: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a Causa Raiz: </a:t>
            </a:r>
            <a:r>
              <a:rPr lang="en-US" sz="2500" err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Problemas</a:t>
            </a: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de </a:t>
            </a:r>
            <a:r>
              <a:rPr lang="en-US" sz="2500" err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gradiente</a:t>
            </a: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500" err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são</a:t>
            </a: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500" err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inerentes</a:t>
            </a: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à </a:t>
            </a:r>
            <a:r>
              <a:rPr lang="en-US" sz="2500" err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arquitetura</a:t>
            </a: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lang="en-US" sz="2500" err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funções</a:t>
            </a: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de </a:t>
            </a:r>
            <a:r>
              <a:rPr lang="en-US" sz="2500" err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ativação</a:t>
            </a: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e </a:t>
            </a:r>
            <a:r>
              <a:rPr lang="en-US" sz="2500" err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inicialização</a:t>
            </a: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de pesos. Early Stopping </a:t>
            </a:r>
            <a:r>
              <a:rPr lang="en-US" sz="2500" err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não</a:t>
            </a: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500" err="1">
                <a:solidFill>
                  <a:srgbClr val="1F2020"/>
                </a:solidFill>
                <a:latin typeface="Open Sans"/>
                <a:ea typeface="Open Sans"/>
                <a:cs typeface="Open Sans"/>
              </a:rPr>
              <a:t>modifica</a:t>
            </a: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</a:rPr>
              <a:t> </a:t>
            </a:r>
            <a:r>
              <a:rPr lang="en-US" sz="2500" err="1">
                <a:solidFill>
                  <a:srgbClr val="1F2020"/>
                </a:solidFill>
                <a:latin typeface="Open Sans"/>
                <a:ea typeface="Open Sans"/>
                <a:cs typeface="Open Sans"/>
              </a:rPr>
              <a:t>isso</a:t>
            </a: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</a:rPr>
              <a:t>;</a:t>
            </a:r>
            <a:endParaRPr lang="en-US" sz="2500">
              <a:latin typeface="Open Sans"/>
              <a:ea typeface="Open Sans"/>
              <a:cs typeface="Open Sans"/>
            </a:endParaRPr>
          </a:p>
          <a:p>
            <a:pPr lvl="2" algn="just">
              <a:buFont typeface="Arial,Sans-Serif"/>
              <a:buChar char="⚬"/>
            </a:pP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</a:rPr>
              <a:t> </a:t>
            </a:r>
            <a:r>
              <a:rPr lang="en-US" sz="2500" err="1">
                <a:solidFill>
                  <a:srgbClr val="1F2020"/>
                </a:solidFill>
                <a:latin typeface="Open Sans"/>
                <a:ea typeface="Open Sans"/>
                <a:cs typeface="Open Sans"/>
              </a:rPr>
              <a:t>Medida</a:t>
            </a: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</a:rPr>
              <a:t> de </a:t>
            </a:r>
            <a:r>
              <a:rPr lang="en-US" sz="2500" err="1">
                <a:solidFill>
                  <a:srgbClr val="1F2020"/>
                </a:solidFill>
                <a:latin typeface="Open Sans"/>
                <a:ea typeface="Open Sans"/>
                <a:cs typeface="Open Sans"/>
              </a:rPr>
              <a:t>Contenção</a:t>
            </a: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</a:rPr>
              <a:t>, </a:t>
            </a:r>
            <a:r>
              <a:rPr lang="en-US" sz="2500" err="1">
                <a:solidFill>
                  <a:srgbClr val="1F2020"/>
                </a:solidFill>
                <a:latin typeface="Open Sans"/>
                <a:ea typeface="Open Sans"/>
                <a:cs typeface="Open Sans"/>
              </a:rPr>
              <a:t>não</a:t>
            </a: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</a:rPr>
              <a:t> </a:t>
            </a:r>
            <a:r>
              <a:rPr lang="en-US" sz="2500" err="1">
                <a:solidFill>
                  <a:srgbClr val="1F2020"/>
                </a:solidFill>
                <a:latin typeface="Open Sans"/>
                <a:ea typeface="Open Sans"/>
                <a:cs typeface="Open Sans"/>
              </a:rPr>
              <a:t>Solução</a:t>
            </a: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</a:rPr>
              <a:t> Fundamental: É um "</a:t>
            </a:r>
            <a:r>
              <a:rPr lang="en-US" sz="2500" err="1">
                <a:solidFill>
                  <a:srgbClr val="1F2020"/>
                </a:solidFill>
                <a:latin typeface="Open Sans"/>
                <a:ea typeface="Open Sans"/>
                <a:cs typeface="Open Sans"/>
              </a:rPr>
              <a:t>freio</a:t>
            </a: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</a:rPr>
              <a:t> </a:t>
            </a: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de </a:t>
            </a:r>
            <a:r>
              <a:rPr lang="en-US" sz="2500" err="1">
                <a:solidFill>
                  <a:srgbClr val="1F2020"/>
                </a:solidFill>
                <a:latin typeface="Open Sans"/>
                <a:ea typeface="Open Sans"/>
                <a:cs typeface="Open Sans"/>
              </a:rPr>
              <a:t>emergência</a:t>
            </a: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</a:rPr>
              <a:t>" que impede o </a:t>
            </a:r>
            <a:r>
              <a:rPr lang="en-US" sz="2500" err="1">
                <a:solidFill>
                  <a:srgbClr val="1F2020"/>
                </a:solidFill>
                <a:latin typeface="Open Sans"/>
                <a:ea typeface="Open Sans"/>
                <a:cs typeface="Open Sans"/>
              </a:rPr>
              <a:t>modelo</a:t>
            </a: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</a:rPr>
              <a:t> de </a:t>
            </a:r>
            <a:r>
              <a:rPr lang="en-US" sz="2500" err="1">
                <a:solidFill>
                  <a:srgbClr val="1F2020"/>
                </a:solidFill>
                <a:latin typeface="Open Sans"/>
                <a:ea typeface="Open Sans"/>
                <a:cs typeface="Open Sans"/>
              </a:rPr>
              <a:t>piorar</a:t>
            </a: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</a:rPr>
              <a:t>, mas </a:t>
            </a:r>
            <a:r>
              <a:rPr lang="en-US" sz="2500" err="1">
                <a:solidFill>
                  <a:srgbClr val="1F2020"/>
                </a:solidFill>
                <a:latin typeface="Open Sans"/>
                <a:ea typeface="Open Sans"/>
                <a:cs typeface="Open Sans"/>
              </a:rPr>
              <a:t>não</a:t>
            </a: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</a:rPr>
              <a:t> </a:t>
            </a:r>
            <a:r>
              <a:rPr lang="en-US" sz="2500" err="1">
                <a:solidFill>
                  <a:srgbClr val="1F2020"/>
                </a:solidFill>
                <a:latin typeface="Open Sans"/>
                <a:ea typeface="Open Sans"/>
                <a:cs typeface="Open Sans"/>
              </a:rPr>
              <a:t>otimiza</a:t>
            </a: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</a:rPr>
              <a:t> o </a:t>
            </a:r>
            <a:r>
              <a:rPr lang="en-US" sz="2500" err="1">
                <a:solidFill>
                  <a:srgbClr val="1F2020"/>
                </a:solidFill>
                <a:latin typeface="Open Sans"/>
                <a:ea typeface="Open Sans"/>
                <a:cs typeface="Open Sans"/>
              </a:rPr>
              <a:t>aprendizado</a:t>
            </a: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</a:rPr>
              <a:t> para </a:t>
            </a:r>
            <a:r>
              <a:rPr lang="en-US" sz="2500" err="1">
                <a:solidFill>
                  <a:srgbClr val="1F2020"/>
                </a:solidFill>
                <a:latin typeface="Open Sans"/>
                <a:ea typeface="Open Sans"/>
                <a:cs typeface="Open Sans"/>
              </a:rPr>
              <a:t>gradientes</a:t>
            </a: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</a:rPr>
              <a:t> </a:t>
            </a:r>
            <a:r>
              <a:rPr lang="en-US" sz="2500" err="1">
                <a:solidFill>
                  <a:srgbClr val="1F2020"/>
                </a:solidFill>
                <a:latin typeface="Open Sans"/>
                <a:ea typeface="Open Sans"/>
                <a:cs typeface="Open Sans"/>
              </a:rPr>
              <a:t>problemáticos</a:t>
            </a: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</a:rPr>
              <a:t>;</a:t>
            </a:r>
            <a:endParaRPr lang="en-US" sz="2500">
              <a:solidFill>
                <a:srgbClr val="000000"/>
              </a:solidFill>
              <a:latin typeface="Open Sans"/>
              <a:ea typeface="Open Sans"/>
              <a:cs typeface="Open Sans"/>
            </a:endParaRPr>
          </a:p>
          <a:p>
            <a:pPr lvl="2" algn="just">
              <a:buFont typeface="Arial,Sans-Serif"/>
              <a:buChar char="⚬"/>
            </a:pP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</a:rPr>
              <a:t> Pode </a:t>
            </a:r>
            <a:r>
              <a:rPr lang="en-US" sz="2500" err="1">
                <a:solidFill>
                  <a:srgbClr val="1F2020"/>
                </a:solidFill>
                <a:latin typeface="Open Sans"/>
                <a:ea typeface="Open Sans"/>
                <a:cs typeface="Open Sans"/>
              </a:rPr>
              <a:t>levar</a:t>
            </a: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</a:rPr>
              <a:t> a </a:t>
            </a:r>
            <a:r>
              <a:rPr lang="en-US" sz="2500" err="1">
                <a:solidFill>
                  <a:srgbClr val="1F2020"/>
                </a:solidFill>
                <a:latin typeface="Open Sans"/>
                <a:ea typeface="Open Sans"/>
                <a:cs typeface="Open Sans"/>
              </a:rPr>
              <a:t>Treinamento</a:t>
            </a: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</a:rPr>
              <a:t> </a:t>
            </a:r>
            <a:r>
              <a:rPr lang="en-US" sz="2500" err="1">
                <a:solidFill>
                  <a:srgbClr val="1F2020"/>
                </a:solidFill>
                <a:latin typeface="Open Sans"/>
                <a:ea typeface="Open Sans"/>
                <a:cs typeface="Open Sans"/>
              </a:rPr>
              <a:t>Prematuro</a:t>
            </a: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</a:rPr>
              <a:t>: Pode </a:t>
            </a:r>
            <a:r>
              <a:rPr lang="en-US" sz="2500" err="1">
                <a:solidFill>
                  <a:srgbClr val="1F2020"/>
                </a:solidFill>
                <a:latin typeface="Open Sans"/>
                <a:ea typeface="Open Sans"/>
                <a:cs typeface="Open Sans"/>
              </a:rPr>
              <a:t>interromper</a:t>
            </a: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</a:rPr>
              <a:t> o </a:t>
            </a:r>
            <a:r>
              <a:rPr lang="en-US" sz="2500" err="1">
                <a:solidFill>
                  <a:srgbClr val="1F2020"/>
                </a:solidFill>
                <a:latin typeface="Open Sans"/>
                <a:ea typeface="Open Sans"/>
                <a:cs typeface="Open Sans"/>
              </a:rPr>
              <a:t>treinamento</a:t>
            </a: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</a:rPr>
              <a:t> antes que </a:t>
            </a:r>
            <a:r>
              <a:rPr lang="en-US" sz="2500" err="1">
                <a:solidFill>
                  <a:srgbClr val="1F2020"/>
                </a:solidFill>
                <a:latin typeface="Open Sans"/>
                <a:ea typeface="Open Sans"/>
                <a:cs typeface="Open Sans"/>
              </a:rPr>
              <a:t>o</a:t>
            </a: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</a:rPr>
              <a:t> </a:t>
            </a:r>
            <a:r>
              <a:rPr lang="en-US" sz="2500" err="1">
                <a:solidFill>
                  <a:srgbClr val="1F2020"/>
                </a:solidFill>
                <a:latin typeface="Open Sans"/>
                <a:ea typeface="Open Sans"/>
                <a:cs typeface="Open Sans"/>
              </a:rPr>
              <a:t>modelo</a:t>
            </a: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</a:rPr>
              <a:t> </a:t>
            </a:r>
            <a:r>
              <a:rPr lang="en-US" sz="2500" err="1">
                <a:solidFill>
                  <a:srgbClr val="1F2020"/>
                </a:solidFill>
                <a:latin typeface="Open Sans"/>
                <a:ea typeface="Open Sans"/>
                <a:cs typeface="Open Sans"/>
              </a:rPr>
              <a:t>atinja</a:t>
            </a: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</a:rPr>
              <a:t> </a:t>
            </a:r>
            <a:r>
              <a:rPr lang="en-US" sz="2500" err="1">
                <a:solidFill>
                  <a:srgbClr val="1F2020"/>
                </a:solidFill>
                <a:latin typeface="Open Sans"/>
                <a:ea typeface="Open Sans"/>
                <a:cs typeface="Open Sans"/>
              </a:rPr>
              <a:t>seu</a:t>
            </a: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</a:rPr>
              <a:t> </a:t>
            </a:r>
            <a:r>
              <a:rPr lang="en-US" sz="2500" err="1">
                <a:solidFill>
                  <a:srgbClr val="1F2020"/>
                </a:solidFill>
                <a:latin typeface="Open Sans"/>
                <a:ea typeface="Open Sans"/>
                <a:cs typeface="Open Sans"/>
              </a:rPr>
              <a:t>potencial</a:t>
            </a: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</a:rPr>
              <a:t> </a:t>
            </a:r>
            <a:r>
              <a:rPr lang="en-US" sz="2500" err="1">
                <a:solidFill>
                  <a:srgbClr val="1F2020"/>
                </a:solidFill>
                <a:latin typeface="Open Sans"/>
                <a:ea typeface="Open Sans"/>
                <a:cs typeface="Open Sans"/>
              </a:rPr>
              <a:t>máximo</a:t>
            </a: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</a:rPr>
              <a:t>, </a:t>
            </a:r>
            <a:r>
              <a:rPr lang="en-US" sz="2500" err="1">
                <a:solidFill>
                  <a:srgbClr val="1F2020"/>
                </a:solidFill>
                <a:latin typeface="Open Sans"/>
                <a:ea typeface="Open Sans"/>
                <a:cs typeface="Open Sans"/>
              </a:rPr>
              <a:t>especialmente</a:t>
            </a: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</a:rPr>
              <a:t> com </a:t>
            </a:r>
            <a:r>
              <a:rPr lang="en-US" sz="2500" err="1">
                <a:solidFill>
                  <a:srgbClr val="1F2020"/>
                </a:solidFill>
                <a:latin typeface="Open Sans"/>
                <a:ea typeface="Open Sans"/>
                <a:cs typeface="Open Sans"/>
              </a:rPr>
              <a:t>gradientes</a:t>
            </a: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</a:rPr>
              <a:t> </a:t>
            </a:r>
            <a:r>
              <a:rPr lang="en-US" sz="2500" err="1">
                <a:solidFill>
                  <a:srgbClr val="1F2020"/>
                </a:solidFill>
                <a:latin typeface="Open Sans"/>
                <a:ea typeface="Open Sans"/>
                <a:cs typeface="Open Sans"/>
              </a:rPr>
              <a:t>desvanecidos</a:t>
            </a: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</a:rPr>
              <a:t>.</a:t>
            </a:r>
            <a:endParaRPr lang="en-US" sz="2500">
              <a:latin typeface="Open Sans"/>
              <a:ea typeface="Open Sans"/>
              <a:cs typeface="Open Sans"/>
            </a:endParaRPr>
          </a:p>
        </p:txBody>
      </p:sp>
      <p:graphicFrame>
        <p:nvGraphicFramePr>
          <p:cNvPr id="15" name="Tabela 14">
            <a:extLst>
              <a:ext uri="{FF2B5EF4-FFF2-40B4-BE49-F238E27FC236}">
                <a16:creationId xmlns:a16="http://schemas.microsoft.com/office/drawing/2014/main" id="{2D0A8C4D-6BB4-F78F-504E-52F92E2F66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4029"/>
              </p:ext>
            </p:extLst>
          </p:nvPr>
        </p:nvGraphicFramePr>
        <p:xfrm>
          <a:off x="9808504" y="2571390"/>
          <a:ext cx="7001260" cy="3664295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750315">
                  <a:extLst>
                    <a:ext uri="{9D8B030D-6E8A-4147-A177-3AD203B41FA5}">
                      <a16:colId xmlns:a16="http://schemas.microsoft.com/office/drawing/2014/main" val="1955695551"/>
                    </a:ext>
                  </a:extLst>
                </a:gridCol>
                <a:gridCol w="1750315">
                  <a:extLst>
                    <a:ext uri="{9D8B030D-6E8A-4147-A177-3AD203B41FA5}">
                      <a16:colId xmlns:a16="http://schemas.microsoft.com/office/drawing/2014/main" val="114640878"/>
                    </a:ext>
                  </a:extLst>
                </a:gridCol>
                <a:gridCol w="1750315">
                  <a:extLst>
                    <a:ext uri="{9D8B030D-6E8A-4147-A177-3AD203B41FA5}">
                      <a16:colId xmlns:a16="http://schemas.microsoft.com/office/drawing/2014/main" val="1447852939"/>
                    </a:ext>
                  </a:extLst>
                </a:gridCol>
                <a:gridCol w="1750315">
                  <a:extLst>
                    <a:ext uri="{9D8B030D-6E8A-4147-A177-3AD203B41FA5}">
                      <a16:colId xmlns:a16="http://schemas.microsoft.com/office/drawing/2014/main" val="1339523739"/>
                    </a:ext>
                  </a:extLst>
                </a:gridCol>
              </a:tblGrid>
              <a:tr h="732859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pt-PT" b="1">
                          <a:solidFill>
                            <a:srgbClr val="00068A"/>
                          </a:solidFill>
                          <a:effectLst/>
                        </a:rPr>
                        <a:t>Técnica</a:t>
                      </a:r>
                    </a:p>
                  </a:txBody>
                  <a:tcPr marL="76200" marR="76200" marT="76200" marB="7620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pt-PT" b="1">
                          <a:solidFill>
                            <a:srgbClr val="00068A"/>
                          </a:solidFill>
                          <a:effectLst/>
                        </a:rPr>
                        <a:t>Aborda Causa Raiz</a:t>
                      </a:r>
                    </a:p>
                  </a:txBody>
                  <a:tcPr marL="76200" marR="76200" marT="76200" marB="7620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pt-PT" b="1">
                          <a:solidFill>
                            <a:srgbClr val="00068A"/>
                          </a:solidFill>
                          <a:effectLst/>
                        </a:rPr>
                        <a:t>Eficácia</a:t>
                      </a:r>
                    </a:p>
                  </a:txBody>
                  <a:tcPr marL="76200" marR="76200" marT="76200" marB="7620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pt-PT" b="1">
                          <a:solidFill>
                            <a:srgbClr val="00068A"/>
                          </a:solidFill>
                          <a:effectLst/>
                        </a:rPr>
                        <a:t>Complexidade</a:t>
                      </a:r>
                    </a:p>
                  </a:txBody>
                  <a:tcPr marL="76200" marR="76200" marT="76200" marB="7620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9978697"/>
                  </a:ext>
                </a:extLst>
              </a:tr>
              <a:tr h="73285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PT" b="1">
                          <a:effectLst/>
                        </a:rPr>
                        <a:t>Early Stopping</a:t>
                      </a:r>
                      <a:endParaRPr lang="pt-PT">
                        <a:effectLst/>
                      </a:endParaRPr>
                    </a:p>
                  </a:txBody>
                  <a:tcPr marL="76200" marR="76200" marT="76200" marB="7620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PT">
                          <a:effectLst/>
                        </a:rPr>
                        <a:t>Não</a:t>
                      </a:r>
                    </a:p>
                  </a:txBody>
                  <a:tcPr marL="76200" marR="76200" marT="76200" marB="7620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PT">
                          <a:effectLst/>
                        </a:rPr>
                        <a:t>Baixa</a:t>
                      </a:r>
                    </a:p>
                  </a:txBody>
                  <a:tcPr marL="76200" marR="76200" marT="76200" marB="7620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PT">
                          <a:effectLst/>
                        </a:rPr>
                        <a:t>Baixa</a:t>
                      </a:r>
                    </a:p>
                  </a:txBody>
                  <a:tcPr marL="76200" marR="76200" marT="76200" marB="7620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9726121"/>
                  </a:ext>
                </a:extLst>
              </a:tr>
              <a:tr h="73285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PT" b="1">
                          <a:effectLst/>
                        </a:rPr>
                        <a:t>Gradient Clipping</a:t>
                      </a:r>
                      <a:endParaRPr lang="pt-PT">
                        <a:effectLst/>
                      </a:endParaRPr>
                    </a:p>
                  </a:txBody>
                  <a:tcPr marL="76200" marR="76200" marT="76200" marB="7620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PT">
                          <a:effectLst/>
                        </a:rPr>
                        <a:t>Sim</a:t>
                      </a:r>
                    </a:p>
                  </a:txBody>
                  <a:tcPr marL="76200" marR="76200" marT="76200" marB="7620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PT">
                          <a:effectLst/>
                        </a:rPr>
                        <a:t>Alta</a:t>
                      </a:r>
                    </a:p>
                  </a:txBody>
                  <a:tcPr marL="76200" marR="76200" marT="76200" marB="7620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PT">
                          <a:effectLst/>
                        </a:rPr>
                        <a:t>Baixa</a:t>
                      </a:r>
                    </a:p>
                  </a:txBody>
                  <a:tcPr marL="76200" marR="76200" marT="76200" marB="7620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9634483"/>
                  </a:ext>
                </a:extLst>
              </a:tr>
              <a:tr h="73285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PT" b="1">
                          <a:effectLst/>
                        </a:rPr>
                        <a:t>Inicialização de Pesos</a:t>
                      </a:r>
                      <a:endParaRPr lang="pt-PT">
                        <a:effectLst/>
                      </a:endParaRPr>
                    </a:p>
                  </a:txBody>
                  <a:tcPr marL="76200" marR="76200" marT="76200" marB="7620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PT">
                          <a:effectLst/>
                        </a:rPr>
                        <a:t>Sim</a:t>
                      </a:r>
                    </a:p>
                  </a:txBody>
                  <a:tcPr marL="76200" marR="76200" marT="76200" marB="7620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PT">
                          <a:effectLst/>
                        </a:rPr>
                        <a:t>Alta</a:t>
                      </a:r>
                    </a:p>
                  </a:txBody>
                  <a:tcPr marL="76200" marR="76200" marT="76200" marB="7620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PT">
                          <a:effectLst/>
                        </a:rPr>
                        <a:t>Baixa</a:t>
                      </a:r>
                    </a:p>
                  </a:txBody>
                  <a:tcPr marL="76200" marR="76200" marT="76200" marB="7620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7076935"/>
                  </a:ext>
                </a:extLst>
              </a:tr>
              <a:tr h="73285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PT" b="1">
                          <a:effectLst/>
                        </a:rPr>
                        <a:t>Regularização L1/L2</a:t>
                      </a:r>
                      <a:endParaRPr lang="pt-PT">
                        <a:effectLst/>
                      </a:endParaRPr>
                    </a:p>
                  </a:txBody>
                  <a:tcPr marL="76200" marR="76200" marT="76200" marB="7620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PT">
                          <a:effectLst/>
                        </a:rPr>
                        <a:t>Parcial</a:t>
                      </a:r>
                    </a:p>
                  </a:txBody>
                  <a:tcPr marL="76200" marR="76200" marT="76200" marB="7620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PT">
                          <a:effectLst/>
                        </a:rPr>
                        <a:t>Média</a:t>
                      </a:r>
                    </a:p>
                  </a:txBody>
                  <a:tcPr marL="76200" marR="76200" marT="76200" marB="7620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PT">
                          <a:effectLst/>
                        </a:rPr>
                        <a:t>Baixa</a:t>
                      </a:r>
                    </a:p>
                  </a:txBody>
                  <a:tcPr marL="76200" marR="76200" marT="76200" marB="7620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6058373"/>
                  </a:ext>
                </a:extLst>
              </a:tr>
            </a:tbl>
          </a:graphicData>
        </a:graphic>
      </p:graphicFrame>
      <p:pic>
        <p:nvPicPr>
          <p:cNvPr id="16" name="Imagem 15" descr="Uma imagem com captura de ecrã, diagrama, texto, design&#10;&#10;Os conteúdos gerados por IA poderão estar incorretos.">
            <a:extLst>
              <a:ext uri="{FF2B5EF4-FFF2-40B4-BE49-F238E27FC236}">
                <a16:creationId xmlns:a16="http://schemas.microsoft.com/office/drawing/2014/main" id="{94F60BB0-7806-F0ED-9919-45FD8C3380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24164" y="6410505"/>
            <a:ext cx="6801389" cy="3655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94804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29707" y="332729"/>
            <a:ext cx="369285" cy="363243"/>
          </a:xfrm>
          <a:custGeom>
            <a:avLst/>
            <a:gdLst/>
            <a:ahLst/>
            <a:cxnLst/>
            <a:rect l="l" t="t" r="r" b="b"/>
            <a:pathLst>
              <a:path w="369285" h="363243">
                <a:moveTo>
                  <a:pt x="0" y="0"/>
                </a:moveTo>
                <a:lnTo>
                  <a:pt x="369286" y="0"/>
                </a:lnTo>
                <a:lnTo>
                  <a:pt x="369286" y="363242"/>
                </a:lnTo>
                <a:lnTo>
                  <a:pt x="0" y="3632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7259300" y="9258300"/>
            <a:ext cx="1028700" cy="1028700"/>
            <a:chOff x="0" y="0"/>
            <a:chExt cx="270933" cy="2709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75475" y="301138"/>
            <a:ext cx="677751" cy="677751"/>
            <a:chOff x="0" y="0"/>
            <a:chExt cx="178502" cy="17850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78502" cy="178502"/>
            </a:xfrm>
            <a:custGeom>
              <a:avLst/>
              <a:gdLst/>
              <a:ahLst/>
              <a:cxnLst/>
              <a:rect l="l" t="t" r="r" b="b"/>
              <a:pathLst>
                <a:path w="178502" h="178502">
                  <a:moveTo>
                    <a:pt x="0" y="0"/>
                  </a:moveTo>
                  <a:lnTo>
                    <a:pt x="178502" y="0"/>
                  </a:lnTo>
                  <a:lnTo>
                    <a:pt x="178502" y="178502"/>
                  </a:lnTo>
                  <a:lnTo>
                    <a:pt x="0" y="178502"/>
                  </a:lnTo>
                  <a:close/>
                </a:path>
              </a:pathLst>
            </a:custGeom>
            <a:gradFill rotWithShape="1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78502" cy="2166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9791573" y="2144097"/>
            <a:ext cx="7982077" cy="5270217"/>
          </a:xfrm>
          <a:custGeom>
            <a:avLst/>
            <a:gdLst/>
            <a:ahLst/>
            <a:cxnLst/>
            <a:rect l="l" t="t" r="r" b="b"/>
            <a:pathLst>
              <a:path w="7982077" h="5270217">
                <a:moveTo>
                  <a:pt x="0" y="0"/>
                </a:moveTo>
                <a:lnTo>
                  <a:pt x="7982077" y="0"/>
                </a:lnTo>
                <a:lnTo>
                  <a:pt x="7982077" y="5270217"/>
                </a:lnTo>
                <a:lnTo>
                  <a:pt x="0" y="527021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7499918" y="9638067"/>
            <a:ext cx="547464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</a:rPr>
              <a:t>46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98121" y="222579"/>
            <a:ext cx="11641472" cy="927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20"/>
              </a:lnSpc>
            </a:pPr>
            <a:r>
              <a:rPr lang="en-US" sz="6000">
                <a:solidFill>
                  <a:srgbClr val="1F2020"/>
                </a:solidFill>
                <a:latin typeface="Anton"/>
                <a:ea typeface="Anton"/>
                <a:cs typeface="Anton"/>
                <a:sym typeface="Anton"/>
              </a:rPr>
              <a:t>PROBLEMAS NO BACKPROPAGATION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66295" y="2096472"/>
            <a:ext cx="8638494" cy="49077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115" lvl="1" indent="-269240" algn="just">
              <a:lnSpc>
                <a:spcPts val="3499"/>
              </a:lnSpc>
              <a:buFont typeface="Arial"/>
              <a:buChar char="•"/>
            </a:pPr>
            <a:r>
              <a:rPr lang="en-US" sz="2500" b="1" dirty="0">
                <a:solidFill>
                  <a:srgbClr val="1F202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O que é?</a:t>
            </a:r>
            <a:endParaRPr lang="pt-BR" sz="2500" dirty="0"/>
          </a:p>
          <a:p>
            <a:pPr marL="1078865" lvl="2" indent="-359410" algn="just">
              <a:lnSpc>
                <a:spcPts val="3499"/>
              </a:lnSpc>
              <a:spcBef>
                <a:spcPct val="0"/>
              </a:spcBef>
              <a:buFont typeface="Arial"/>
              <a:buChar char="⚬"/>
            </a:pPr>
            <a:r>
              <a:rPr lang="en-US" sz="2500" dirty="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O </a:t>
            </a:r>
            <a:r>
              <a:rPr lang="en-US" sz="2500" dirty="0" err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modelo</a:t>
            </a:r>
            <a:r>
              <a:rPr lang="en-US" sz="2500" dirty="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500" dirty="0" err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aprende</a:t>
            </a:r>
            <a:r>
              <a:rPr lang="en-US" sz="2500" dirty="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500" dirty="0" err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os</a:t>
            </a:r>
            <a:r>
              <a:rPr lang="en-US" sz="2500" dirty="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dados de </a:t>
            </a:r>
            <a:r>
              <a:rPr lang="en-US" sz="2500" dirty="0" err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treinamento</a:t>
            </a:r>
            <a:r>
              <a:rPr lang="en-US" sz="2500" dirty="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500" dirty="0" err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excessivamente</a:t>
            </a:r>
            <a:r>
              <a:rPr lang="en-US" sz="2500" dirty="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lang="en-US" sz="2500" dirty="0" err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incluindo</a:t>
            </a:r>
            <a:r>
              <a:rPr lang="en-US" sz="2500" dirty="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500" dirty="0" err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ruído</a:t>
            </a:r>
            <a:r>
              <a:rPr lang="en-US" sz="2500" dirty="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e </a:t>
            </a:r>
            <a:r>
              <a:rPr lang="en-US" sz="2500" dirty="0" err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particularidades</a:t>
            </a:r>
            <a:r>
              <a:rPr lang="en-US" sz="2500" dirty="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lang="en-US" sz="2500" dirty="0" err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perdendo</a:t>
            </a:r>
            <a:r>
              <a:rPr lang="en-US" sz="2500" dirty="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a </a:t>
            </a:r>
            <a:r>
              <a:rPr lang="en-US" sz="2500" dirty="0" err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capacidade</a:t>
            </a:r>
            <a:r>
              <a:rPr lang="en-US" sz="2500" dirty="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de </a:t>
            </a:r>
            <a:r>
              <a:rPr lang="en-US" sz="2500" dirty="0" err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generalizar</a:t>
            </a:r>
            <a:r>
              <a:rPr lang="en-US" sz="2500" dirty="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para dados </a:t>
            </a:r>
            <a:r>
              <a:rPr lang="en-US" sz="2500" dirty="0" err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novos</a:t>
            </a:r>
            <a:r>
              <a:rPr lang="en-US" sz="2500" dirty="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. </a:t>
            </a:r>
            <a:endParaRPr lang="en-US" sz="2500" dirty="0">
              <a:solidFill>
                <a:srgbClr val="1F2020"/>
              </a:solidFill>
              <a:latin typeface="Open Sans"/>
              <a:ea typeface="Open Sans"/>
              <a:cs typeface="Open Sans"/>
            </a:endParaRPr>
          </a:p>
          <a:p>
            <a:pPr algn="just">
              <a:lnSpc>
                <a:spcPts val="3499"/>
              </a:lnSpc>
              <a:spcBef>
                <a:spcPct val="0"/>
              </a:spcBef>
            </a:pPr>
            <a:endParaRPr lang="en-US" sz="2500">
              <a:solidFill>
                <a:srgbClr val="1F202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539115" lvl="1" indent="-269240" algn="just">
              <a:lnSpc>
                <a:spcPts val="3499"/>
              </a:lnSpc>
              <a:buFont typeface="Arial"/>
              <a:buChar char="•"/>
            </a:pPr>
            <a:r>
              <a:rPr lang="en-US" sz="2500" b="1" dirty="0">
                <a:solidFill>
                  <a:srgbClr val="1F202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Por que </a:t>
            </a:r>
            <a:r>
              <a:rPr lang="en-US" sz="2500" b="1" dirty="0" err="1">
                <a:solidFill>
                  <a:srgbClr val="1F202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ocorre</a:t>
            </a:r>
            <a:r>
              <a:rPr lang="en-US" sz="2500" b="1" dirty="0">
                <a:solidFill>
                  <a:srgbClr val="1F202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? </a:t>
            </a:r>
            <a:endParaRPr lang="en-US" sz="2500" b="1" dirty="0">
              <a:solidFill>
                <a:srgbClr val="1F2020"/>
              </a:solidFill>
              <a:latin typeface="Open Sans Bold"/>
              <a:ea typeface="Open Sans Bold"/>
              <a:cs typeface="Open Sans Bold"/>
            </a:endParaRPr>
          </a:p>
          <a:p>
            <a:pPr marL="1078865" lvl="2" indent="-359410" algn="just">
              <a:lnSpc>
                <a:spcPts val="3499"/>
              </a:lnSpc>
              <a:buFont typeface="Arial"/>
              <a:buChar char="⚬"/>
            </a:pPr>
            <a:r>
              <a:rPr lang="en-US" sz="2500" dirty="0" err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Treinamento</a:t>
            </a:r>
            <a:r>
              <a:rPr lang="en-US" sz="2500" dirty="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500" dirty="0" err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Excessivo</a:t>
            </a:r>
            <a:r>
              <a:rPr lang="en-US" sz="2500" dirty="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: </a:t>
            </a:r>
            <a:r>
              <a:rPr lang="en-US" sz="2500" dirty="0" err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Muitas</a:t>
            </a:r>
            <a:r>
              <a:rPr lang="en-US" sz="2500" dirty="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500" dirty="0" err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épocas</a:t>
            </a:r>
            <a:r>
              <a:rPr lang="en-US" sz="2500" dirty="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;</a:t>
            </a:r>
            <a:endParaRPr lang="en-US" sz="2500" dirty="0">
              <a:solidFill>
                <a:srgbClr val="1F2020"/>
              </a:solidFill>
              <a:latin typeface="Open Sans"/>
              <a:ea typeface="Open Sans"/>
              <a:cs typeface="Open Sans"/>
            </a:endParaRPr>
          </a:p>
          <a:p>
            <a:pPr marL="1078865" lvl="2" indent="-359410" algn="just">
              <a:lnSpc>
                <a:spcPts val="3499"/>
              </a:lnSpc>
              <a:buFont typeface="Arial"/>
              <a:buChar char="⚬"/>
            </a:pPr>
            <a:r>
              <a:rPr lang="en-US" sz="2500" dirty="0" err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Modelos</a:t>
            </a:r>
            <a:r>
              <a:rPr lang="en-US" sz="2500" dirty="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500" dirty="0" err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Complexos</a:t>
            </a:r>
            <a:r>
              <a:rPr lang="en-US" sz="2500" dirty="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: Alta </a:t>
            </a:r>
            <a:r>
              <a:rPr lang="en-US" sz="2500" dirty="0" err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capacidade</a:t>
            </a:r>
            <a:r>
              <a:rPr lang="en-US" sz="2500" dirty="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;</a:t>
            </a:r>
            <a:endParaRPr lang="en-US" sz="2500" dirty="0">
              <a:solidFill>
                <a:srgbClr val="1F2020"/>
              </a:solidFill>
              <a:latin typeface="Open Sans"/>
              <a:ea typeface="Open Sans"/>
              <a:cs typeface="Open Sans"/>
            </a:endParaRPr>
          </a:p>
          <a:p>
            <a:pPr marL="1078865" lvl="2" indent="-359410" algn="just">
              <a:lnSpc>
                <a:spcPts val="3499"/>
              </a:lnSpc>
              <a:buFont typeface="Arial"/>
              <a:buChar char="⚬"/>
            </a:pPr>
            <a:r>
              <a:rPr lang="en-US" sz="2500" dirty="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Dados </a:t>
            </a:r>
            <a:r>
              <a:rPr lang="en-US" sz="2500" dirty="0" err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Insuficientes</a:t>
            </a:r>
            <a:r>
              <a:rPr lang="en-US" sz="2500" dirty="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: Memorização.</a:t>
            </a:r>
            <a:endParaRPr lang="en-US" sz="2500" dirty="0">
              <a:solidFill>
                <a:srgbClr val="1F2020"/>
              </a:solidFill>
              <a:latin typeface="Open Sans"/>
              <a:ea typeface="Open Sans"/>
              <a:cs typeface="Open Sans"/>
            </a:endParaRPr>
          </a:p>
          <a:p>
            <a:pPr algn="just">
              <a:lnSpc>
                <a:spcPts val="3499"/>
              </a:lnSpc>
            </a:pPr>
            <a:endParaRPr lang="en-US" sz="2500">
              <a:solidFill>
                <a:srgbClr val="1F202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266295" y="1442422"/>
            <a:ext cx="6148589" cy="4222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E300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Overfitting (sobreajuste) 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29707" y="332729"/>
            <a:ext cx="369285" cy="363243"/>
          </a:xfrm>
          <a:custGeom>
            <a:avLst/>
            <a:gdLst/>
            <a:ahLst/>
            <a:cxnLst/>
            <a:rect l="l" t="t" r="r" b="b"/>
            <a:pathLst>
              <a:path w="369285" h="363243">
                <a:moveTo>
                  <a:pt x="0" y="0"/>
                </a:moveTo>
                <a:lnTo>
                  <a:pt x="369286" y="0"/>
                </a:lnTo>
                <a:lnTo>
                  <a:pt x="369286" y="363242"/>
                </a:lnTo>
                <a:lnTo>
                  <a:pt x="0" y="3632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7259300" y="9258300"/>
            <a:ext cx="1028700" cy="1028700"/>
            <a:chOff x="0" y="0"/>
            <a:chExt cx="270933" cy="2709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75475" y="301138"/>
            <a:ext cx="677751" cy="677751"/>
            <a:chOff x="0" y="0"/>
            <a:chExt cx="178502" cy="17850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78502" cy="178502"/>
            </a:xfrm>
            <a:custGeom>
              <a:avLst/>
              <a:gdLst/>
              <a:ahLst/>
              <a:cxnLst/>
              <a:rect l="l" t="t" r="r" b="b"/>
              <a:pathLst>
                <a:path w="178502" h="178502">
                  <a:moveTo>
                    <a:pt x="0" y="0"/>
                  </a:moveTo>
                  <a:lnTo>
                    <a:pt x="178502" y="0"/>
                  </a:lnTo>
                  <a:lnTo>
                    <a:pt x="178502" y="178502"/>
                  </a:lnTo>
                  <a:lnTo>
                    <a:pt x="0" y="178502"/>
                  </a:lnTo>
                  <a:close/>
                </a:path>
              </a:pathLst>
            </a:custGeom>
            <a:gradFill rotWithShape="1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78502" cy="2166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266295" y="2096472"/>
            <a:ext cx="12673298" cy="49078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8" lvl="1" indent="-269874" algn="just">
              <a:lnSpc>
                <a:spcPts val="3499"/>
              </a:lnSpc>
              <a:buFont typeface="Arial"/>
              <a:buChar char="•"/>
            </a:pPr>
            <a:r>
              <a:rPr lang="en-US" sz="2500" b="1">
                <a:solidFill>
                  <a:srgbClr val="1F202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Como Identificar?</a:t>
            </a:r>
          </a:p>
          <a:p>
            <a:pPr marL="1079496" lvl="2" indent="-359832" algn="just">
              <a:lnSpc>
                <a:spcPts val="3499"/>
              </a:lnSpc>
              <a:buFont typeface="Arial"/>
              <a:buChar char="⚬"/>
            </a:pP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Alta precisão no treino, baixa na validação;</a:t>
            </a:r>
          </a:p>
          <a:p>
            <a:pPr marL="1079496" lvl="2" indent="-359832" algn="just">
              <a:lnSpc>
                <a:spcPts val="3499"/>
              </a:lnSpc>
              <a:buFont typeface="Arial"/>
              <a:buChar char="⚬"/>
            </a:pP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Perda de treino ↓, perda de validação ↑;</a:t>
            </a:r>
          </a:p>
          <a:p>
            <a:pPr marL="1079496" lvl="2" indent="-359832" algn="just">
              <a:lnSpc>
                <a:spcPts val="3499"/>
              </a:lnSpc>
              <a:buFont typeface="Arial"/>
              <a:buChar char="⚬"/>
            </a:pP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Diferença significativa de performance.</a:t>
            </a:r>
          </a:p>
          <a:p>
            <a:pPr algn="just">
              <a:lnSpc>
                <a:spcPts val="3499"/>
              </a:lnSpc>
            </a:pPr>
            <a:endParaRPr lang="en-US" sz="2500">
              <a:solidFill>
                <a:srgbClr val="1F202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539748" lvl="1" indent="-269874" algn="just">
              <a:lnSpc>
                <a:spcPts val="3499"/>
              </a:lnSpc>
              <a:buFont typeface="Arial"/>
              <a:buChar char="•"/>
            </a:pPr>
            <a:r>
              <a:rPr lang="en-US" sz="2500" b="1">
                <a:solidFill>
                  <a:srgbClr val="1F202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Soluções:</a:t>
            </a:r>
          </a:p>
          <a:p>
            <a:pPr marL="1079496" lvl="2" indent="-359832" algn="just">
              <a:lnSpc>
                <a:spcPts val="3499"/>
              </a:lnSpc>
              <a:buFont typeface="Arial"/>
              <a:buChar char="⚬"/>
            </a:pP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Regularização L1/L2: Penaliza complexidade;</a:t>
            </a:r>
          </a:p>
          <a:p>
            <a:pPr marL="1079496" lvl="2" indent="-359832" algn="just">
              <a:lnSpc>
                <a:spcPts val="3499"/>
              </a:lnSpc>
              <a:buFont typeface="Arial"/>
              <a:buChar char="⚬"/>
            </a:pP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Dropout: Desativa neurônios aleatoriamente;</a:t>
            </a:r>
          </a:p>
          <a:p>
            <a:pPr marL="1079496" lvl="2" indent="-359832" algn="just">
              <a:lnSpc>
                <a:spcPts val="3499"/>
              </a:lnSpc>
              <a:buFont typeface="Arial"/>
              <a:buChar char="⚬"/>
            </a:pP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Early Stopping: Para quando validação piora;</a:t>
            </a:r>
          </a:p>
          <a:p>
            <a:pPr marL="1079496" lvl="2" indent="-359832" algn="just">
              <a:lnSpc>
                <a:spcPts val="3499"/>
              </a:lnSpc>
              <a:buFont typeface="Arial"/>
              <a:buChar char="⚬"/>
            </a:pP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Data Augmentation: Aumenta diversidade;</a:t>
            </a:r>
          </a:p>
          <a:p>
            <a:pPr marL="1079496" lvl="2" indent="-359832" algn="just">
              <a:lnSpc>
                <a:spcPts val="3499"/>
              </a:lnSpc>
              <a:buFont typeface="Arial"/>
              <a:buChar char="⚬"/>
            </a:pP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Cross-Validation: Avalia generalização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7499918" y="9638067"/>
            <a:ext cx="547464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47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98121" y="222579"/>
            <a:ext cx="11641472" cy="927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20"/>
              </a:lnSpc>
            </a:pPr>
            <a:r>
              <a:rPr lang="en-US" sz="6000">
                <a:solidFill>
                  <a:srgbClr val="1F2020"/>
                </a:solidFill>
                <a:latin typeface="Anton"/>
                <a:ea typeface="Anton"/>
                <a:cs typeface="Anton"/>
                <a:sym typeface="Anton"/>
              </a:rPr>
              <a:t>PROBLEMAS NO BACKPROPAGATION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66295" y="1442422"/>
            <a:ext cx="6148589" cy="4222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E300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Overfitting (sobreajuste) 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29707" y="332729"/>
            <a:ext cx="369285" cy="363243"/>
          </a:xfrm>
          <a:custGeom>
            <a:avLst/>
            <a:gdLst/>
            <a:ahLst/>
            <a:cxnLst/>
            <a:rect l="l" t="t" r="r" b="b"/>
            <a:pathLst>
              <a:path w="369285" h="363243">
                <a:moveTo>
                  <a:pt x="0" y="0"/>
                </a:moveTo>
                <a:lnTo>
                  <a:pt x="369286" y="0"/>
                </a:lnTo>
                <a:lnTo>
                  <a:pt x="369286" y="363242"/>
                </a:lnTo>
                <a:lnTo>
                  <a:pt x="0" y="3632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7259300" y="9258300"/>
            <a:ext cx="1028700" cy="1028700"/>
            <a:chOff x="0" y="0"/>
            <a:chExt cx="270933" cy="2709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75475" y="301138"/>
            <a:ext cx="677751" cy="677751"/>
            <a:chOff x="0" y="0"/>
            <a:chExt cx="178502" cy="17850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78502" cy="178502"/>
            </a:xfrm>
            <a:custGeom>
              <a:avLst/>
              <a:gdLst/>
              <a:ahLst/>
              <a:cxnLst/>
              <a:rect l="l" t="t" r="r" b="b"/>
              <a:pathLst>
                <a:path w="178502" h="178502">
                  <a:moveTo>
                    <a:pt x="0" y="0"/>
                  </a:moveTo>
                  <a:lnTo>
                    <a:pt x="178502" y="0"/>
                  </a:lnTo>
                  <a:lnTo>
                    <a:pt x="178502" y="178502"/>
                  </a:lnTo>
                  <a:lnTo>
                    <a:pt x="0" y="178502"/>
                  </a:lnTo>
                  <a:close/>
                </a:path>
              </a:pathLst>
            </a:custGeom>
            <a:gradFill rotWithShape="1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78502" cy="2166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7499918" y="9638067"/>
            <a:ext cx="547464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48</a:t>
            </a:r>
            <a:endParaRPr lang="pt-BR" dirty="0"/>
          </a:p>
        </p:txBody>
      </p:sp>
      <p:sp>
        <p:nvSpPr>
          <p:cNvPr id="10" name="TextBox 10"/>
          <p:cNvSpPr txBox="1"/>
          <p:nvPr/>
        </p:nvSpPr>
        <p:spPr>
          <a:xfrm>
            <a:off x="1298121" y="222579"/>
            <a:ext cx="11641472" cy="927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20"/>
              </a:lnSpc>
            </a:pPr>
            <a:r>
              <a:rPr lang="en-US" sz="6000">
                <a:solidFill>
                  <a:srgbClr val="1F2020"/>
                </a:solidFill>
                <a:latin typeface="Anton"/>
                <a:ea typeface="Anton"/>
                <a:cs typeface="Anton"/>
                <a:sym typeface="Anton"/>
              </a:rPr>
              <a:t>PROBLEMAS NO BACKPROPAGATION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66295" y="2096472"/>
            <a:ext cx="13350899" cy="71519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115" lvl="1" indent="-269240" algn="just">
              <a:lnSpc>
                <a:spcPts val="3499"/>
              </a:lnSpc>
              <a:buFont typeface="Arial"/>
              <a:buChar char="•"/>
            </a:pPr>
            <a:r>
              <a:rPr lang="en-US" sz="2500" b="1" dirty="0">
                <a:solidFill>
                  <a:srgbClr val="1F202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Por que </a:t>
            </a:r>
            <a:r>
              <a:rPr lang="en-US" sz="2500" b="1" dirty="0" err="1">
                <a:solidFill>
                  <a:srgbClr val="1F202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ocorre</a:t>
            </a:r>
            <a:r>
              <a:rPr lang="en-US" sz="2500" b="1" dirty="0">
                <a:solidFill>
                  <a:srgbClr val="1F202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? </a:t>
            </a:r>
            <a:endParaRPr lang="pt-BR" sz="2500" dirty="0"/>
          </a:p>
          <a:p>
            <a:pPr marL="1078865" lvl="2" indent="-359410" algn="just">
              <a:lnSpc>
                <a:spcPts val="3499"/>
              </a:lnSpc>
              <a:buFont typeface="Arial"/>
              <a:buChar char="⚬"/>
            </a:pPr>
            <a:r>
              <a:rPr lang="en-US" sz="2500" dirty="0" err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Natureza</a:t>
            </a:r>
            <a:r>
              <a:rPr lang="en-US" sz="2500" dirty="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500" dirty="0" err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Iterativa</a:t>
            </a:r>
            <a:r>
              <a:rPr lang="en-US" sz="2500" dirty="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: Backpropagation </a:t>
            </a:r>
            <a:r>
              <a:rPr lang="en-US" sz="2500" dirty="0" err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ajusta</a:t>
            </a:r>
            <a:r>
              <a:rPr lang="en-US" sz="2500" dirty="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pesos </a:t>
            </a:r>
            <a:r>
              <a:rPr lang="en-US" sz="2500" dirty="0" err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em</a:t>
            </a:r>
            <a:r>
              <a:rPr lang="en-US" sz="2500" dirty="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500" dirty="0" err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pequenos</a:t>
            </a:r>
            <a:r>
              <a:rPr lang="en-US" sz="2500" dirty="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500" dirty="0" err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passos</a:t>
            </a:r>
            <a:r>
              <a:rPr lang="en-US" sz="2500" dirty="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500" dirty="0" err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controlados</a:t>
            </a:r>
            <a:r>
              <a:rPr lang="en-US" sz="2500" dirty="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500" dirty="0" err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pelos</a:t>
            </a:r>
            <a:r>
              <a:rPr lang="en-US" sz="2500" dirty="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500" dirty="0" err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hiperparâmetros</a:t>
            </a:r>
            <a:r>
              <a:rPr lang="en-US" sz="2500" dirty="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;</a:t>
            </a:r>
            <a:endParaRPr lang="en-US" sz="2500" dirty="0">
              <a:solidFill>
                <a:srgbClr val="1F2020"/>
              </a:solidFill>
              <a:latin typeface="Open Sans"/>
              <a:ea typeface="Open Sans"/>
              <a:cs typeface="Open Sans"/>
            </a:endParaRPr>
          </a:p>
          <a:p>
            <a:pPr marL="1078865" lvl="2" indent="-359410" algn="just">
              <a:lnSpc>
                <a:spcPts val="3499"/>
              </a:lnSpc>
              <a:buFont typeface="Arial"/>
              <a:buChar char="⚬"/>
            </a:pPr>
            <a:r>
              <a:rPr lang="en-US" sz="2500" dirty="0" err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Superfície</a:t>
            </a:r>
            <a:r>
              <a:rPr lang="en-US" sz="2500" dirty="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500" dirty="0" err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Complexa</a:t>
            </a:r>
            <a:r>
              <a:rPr lang="en-US" sz="2500" dirty="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: </a:t>
            </a:r>
            <a:r>
              <a:rPr lang="en-US" sz="2500" dirty="0" err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Função</a:t>
            </a:r>
            <a:r>
              <a:rPr lang="en-US" sz="2500" dirty="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de </a:t>
            </a:r>
            <a:r>
              <a:rPr lang="en-US" sz="2500" dirty="0" err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perda</a:t>
            </a:r>
            <a:r>
              <a:rPr lang="en-US" sz="2500" dirty="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500" dirty="0" err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não-convexa</a:t>
            </a:r>
            <a:r>
              <a:rPr lang="en-US" sz="2500" dirty="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com </a:t>
            </a:r>
            <a:r>
              <a:rPr lang="en-US" sz="2500" dirty="0" err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múltiplos</a:t>
            </a:r>
            <a:r>
              <a:rPr lang="en-US" sz="2500" dirty="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500" dirty="0" err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mínimos</a:t>
            </a:r>
            <a:r>
              <a:rPr lang="en-US" sz="2500" dirty="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500" dirty="0" err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locais</a:t>
            </a:r>
            <a:r>
              <a:rPr lang="en-US" sz="2500" dirty="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;</a:t>
            </a:r>
            <a:endParaRPr lang="en-US" sz="2500" dirty="0">
              <a:solidFill>
                <a:srgbClr val="1F2020"/>
              </a:solidFill>
              <a:latin typeface="Open Sans"/>
              <a:ea typeface="Open Sans"/>
              <a:cs typeface="Open Sans"/>
            </a:endParaRPr>
          </a:p>
          <a:p>
            <a:pPr marL="1078865" lvl="2" indent="-359410" algn="just">
              <a:lnSpc>
                <a:spcPts val="3499"/>
              </a:lnSpc>
              <a:buFont typeface="Arial"/>
              <a:buChar char="⚬"/>
            </a:pPr>
            <a:r>
              <a:rPr lang="en-US" sz="2500" dirty="0" err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Interdependência</a:t>
            </a:r>
            <a:r>
              <a:rPr lang="en-US" sz="2500" dirty="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: </a:t>
            </a:r>
            <a:r>
              <a:rPr lang="en-US" sz="2500" dirty="0" err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Hiperparâmetros</a:t>
            </a:r>
            <a:r>
              <a:rPr lang="en-US" sz="2500" dirty="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500" dirty="0" err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interagem</a:t>
            </a:r>
            <a:r>
              <a:rPr lang="en-US" sz="2500" dirty="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entre </a:t>
            </a:r>
            <a:r>
              <a:rPr lang="en-US" sz="2500" dirty="0" err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si</a:t>
            </a:r>
            <a:r>
              <a:rPr lang="en-US" sz="2500" dirty="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de forma </a:t>
            </a:r>
            <a:r>
              <a:rPr lang="en-US" sz="2500" dirty="0" err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complexa</a:t>
            </a:r>
            <a:r>
              <a:rPr lang="en-US" sz="2500" dirty="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lang="en-US" sz="2500" dirty="0">
              <a:solidFill>
                <a:srgbClr val="1F2020"/>
              </a:solidFill>
              <a:latin typeface="Open Sans"/>
              <a:ea typeface="Open Sans"/>
              <a:cs typeface="Open Sans"/>
            </a:endParaRPr>
          </a:p>
          <a:p>
            <a:pPr algn="just">
              <a:lnSpc>
                <a:spcPts val="3499"/>
              </a:lnSpc>
            </a:pPr>
            <a:endParaRPr lang="en-US" sz="2500">
              <a:solidFill>
                <a:srgbClr val="1F202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539115" lvl="1" indent="-269240" algn="just">
              <a:lnSpc>
                <a:spcPts val="3499"/>
              </a:lnSpc>
              <a:buFont typeface="Arial"/>
              <a:buChar char="•"/>
            </a:pPr>
            <a:r>
              <a:rPr lang="en-US" sz="2500" b="1" dirty="0" err="1">
                <a:solidFill>
                  <a:srgbClr val="1F202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Consequências</a:t>
            </a:r>
            <a:r>
              <a:rPr lang="en-US" sz="2500" b="1" dirty="0">
                <a:solidFill>
                  <a:srgbClr val="1F202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:</a:t>
            </a:r>
            <a:endParaRPr lang="en-US" sz="2500" b="1" dirty="0">
              <a:solidFill>
                <a:srgbClr val="1F2020"/>
              </a:solidFill>
              <a:latin typeface="Open Sans Bold"/>
              <a:ea typeface="Open Sans Bold"/>
              <a:cs typeface="Open Sans Bold"/>
            </a:endParaRPr>
          </a:p>
          <a:p>
            <a:pPr marL="1078865" lvl="2" indent="-359410" algn="just">
              <a:lnSpc>
                <a:spcPts val="3499"/>
              </a:lnSpc>
              <a:buFont typeface="Arial"/>
              <a:buChar char="⚬"/>
            </a:pPr>
            <a:r>
              <a:rPr lang="en-US" sz="2500" dirty="0" err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Convergência</a:t>
            </a:r>
            <a:r>
              <a:rPr lang="en-US" sz="2500" dirty="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Lenta/</a:t>
            </a:r>
            <a:r>
              <a:rPr lang="en-US" sz="2500" dirty="0" err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Divergência</a:t>
            </a:r>
            <a:r>
              <a:rPr lang="en-US" sz="2500" dirty="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;</a:t>
            </a:r>
            <a:endParaRPr lang="en-US" sz="2500" dirty="0">
              <a:solidFill>
                <a:srgbClr val="1F2020"/>
              </a:solidFill>
              <a:latin typeface="Open Sans"/>
              <a:ea typeface="Open Sans"/>
              <a:cs typeface="Open Sans"/>
            </a:endParaRPr>
          </a:p>
          <a:p>
            <a:pPr marL="1078865" lvl="2" indent="-359410" algn="just">
              <a:lnSpc>
                <a:spcPts val="3499"/>
              </a:lnSpc>
              <a:buFont typeface="Arial"/>
              <a:buChar char="⚬"/>
            </a:pPr>
            <a:r>
              <a:rPr lang="en-US" sz="2500" dirty="0" err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Subajuste</a:t>
            </a:r>
            <a:r>
              <a:rPr lang="en-US" sz="2500" dirty="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500" dirty="0" err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ou</a:t>
            </a:r>
            <a:r>
              <a:rPr lang="en-US" sz="2500" dirty="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500" dirty="0" err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Sobreajuste</a:t>
            </a:r>
            <a:r>
              <a:rPr lang="en-US" sz="2500" dirty="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;</a:t>
            </a:r>
            <a:endParaRPr lang="en-US" sz="2500" dirty="0">
              <a:solidFill>
                <a:srgbClr val="1F2020"/>
              </a:solidFill>
              <a:latin typeface="Open Sans"/>
              <a:ea typeface="Open Sans"/>
              <a:cs typeface="Open Sans"/>
            </a:endParaRPr>
          </a:p>
          <a:p>
            <a:pPr marL="1078865" lvl="2" indent="-359410" algn="just">
              <a:lnSpc>
                <a:spcPts val="3499"/>
              </a:lnSpc>
              <a:buFont typeface="Arial"/>
              <a:buChar char="⚬"/>
            </a:pPr>
            <a:r>
              <a:rPr lang="en-US" sz="2500" dirty="0" err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Desempenho</a:t>
            </a:r>
            <a:r>
              <a:rPr lang="en-US" sz="2500" dirty="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500" dirty="0" err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Subótimo</a:t>
            </a:r>
            <a:r>
              <a:rPr lang="en-US" sz="2500" dirty="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;</a:t>
            </a:r>
            <a:endParaRPr lang="en-US" sz="2500" dirty="0">
              <a:solidFill>
                <a:srgbClr val="1F2020"/>
              </a:solidFill>
              <a:latin typeface="Open Sans"/>
              <a:ea typeface="Open Sans"/>
              <a:cs typeface="Open Sans"/>
            </a:endParaRPr>
          </a:p>
          <a:p>
            <a:pPr marL="1078865" lvl="2" indent="-359410" algn="just">
              <a:lnSpc>
                <a:spcPts val="3499"/>
              </a:lnSpc>
              <a:buFont typeface="Arial"/>
              <a:buChar char="⚬"/>
            </a:pPr>
            <a:r>
              <a:rPr lang="en-US" sz="2500" dirty="0" err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Instabilidade</a:t>
            </a:r>
            <a:r>
              <a:rPr lang="en-US" sz="2500" dirty="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no </a:t>
            </a:r>
            <a:r>
              <a:rPr lang="en-US" sz="2500" dirty="0" err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Treinamento</a:t>
            </a:r>
            <a:r>
              <a:rPr lang="en-US" sz="2500" dirty="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lang="en-US" sz="2500" dirty="0">
              <a:solidFill>
                <a:srgbClr val="1F2020"/>
              </a:solidFill>
              <a:latin typeface="Open Sans"/>
              <a:ea typeface="Open Sans"/>
              <a:cs typeface="Open Sans"/>
            </a:endParaRPr>
          </a:p>
          <a:p>
            <a:pPr algn="just">
              <a:lnSpc>
                <a:spcPts val="3499"/>
              </a:lnSpc>
            </a:pPr>
            <a:endParaRPr lang="en-US" sz="2500">
              <a:solidFill>
                <a:srgbClr val="1F202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539115" lvl="1" indent="-269240" algn="just">
              <a:lnSpc>
                <a:spcPts val="3499"/>
              </a:lnSpc>
              <a:buFont typeface="Arial"/>
              <a:buChar char="•"/>
            </a:pPr>
            <a:r>
              <a:rPr lang="en-US" sz="2500" b="1" dirty="0">
                <a:solidFill>
                  <a:srgbClr val="1F202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2500" b="1" dirty="0" err="1">
                <a:solidFill>
                  <a:srgbClr val="1F202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Soluções</a:t>
            </a:r>
            <a:r>
              <a:rPr lang="en-US" sz="2500" b="1" dirty="0">
                <a:solidFill>
                  <a:srgbClr val="1F202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:</a:t>
            </a:r>
            <a:endParaRPr lang="en-US" sz="2500" b="1" dirty="0">
              <a:solidFill>
                <a:srgbClr val="1F2020"/>
              </a:solidFill>
              <a:latin typeface="Open Sans Bold"/>
              <a:ea typeface="Open Sans Bold"/>
              <a:cs typeface="Open Sans Bold"/>
            </a:endParaRPr>
          </a:p>
          <a:p>
            <a:pPr marL="1078865" lvl="2" indent="-359410" algn="just">
              <a:lnSpc>
                <a:spcPts val="3499"/>
              </a:lnSpc>
              <a:buFont typeface="Arial"/>
              <a:buChar char="⚬"/>
            </a:pPr>
            <a:r>
              <a:rPr lang="en-US" sz="2500" dirty="0" err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Otimização</a:t>
            </a:r>
            <a:r>
              <a:rPr lang="en-US" sz="2500" dirty="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de </a:t>
            </a:r>
            <a:r>
              <a:rPr lang="en-US" sz="2500" dirty="0" err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Hiperparâmetros</a:t>
            </a:r>
            <a:r>
              <a:rPr lang="en-US" sz="2500" dirty="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: Grid Search, Random Search, Bayesian Optimization para </a:t>
            </a:r>
            <a:r>
              <a:rPr lang="en-US" sz="2500" dirty="0" err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encontrar</a:t>
            </a:r>
            <a:r>
              <a:rPr lang="en-US" sz="2500" dirty="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500" dirty="0" err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combinações</a:t>
            </a:r>
            <a:r>
              <a:rPr lang="en-US" sz="2500" dirty="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500" dirty="0" err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ideais</a:t>
            </a:r>
            <a:r>
              <a:rPr lang="en-US" sz="2500" dirty="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de forma </a:t>
            </a:r>
            <a:r>
              <a:rPr lang="en-US" sz="2500" dirty="0" err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sistemática</a:t>
            </a:r>
            <a:r>
              <a:rPr lang="en-US" sz="2500" dirty="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lang="en-US" sz="2500" dirty="0">
              <a:solidFill>
                <a:srgbClr val="1F2020"/>
              </a:solidFill>
              <a:latin typeface="Open Sans"/>
              <a:ea typeface="Open Sans"/>
              <a:cs typeface="Open Sans"/>
            </a:endParaRPr>
          </a:p>
          <a:p>
            <a:pPr algn="just">
              <a:lnSpc>
                <a:spcPts val="3499"/>
              </a:lnSpc>
            </a:pPr>
            <a:endParaRPr lang="en-US" sz="2500">
              <a:solidFill>
                <a:srgbClr val="1F202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266295" y="1442422"/>
            <a:ext cx="6148589" cy="4222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E300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Sensibilidade a Hiperparâmetros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29707" y="332729"/>
            <a:ext cx="369285" cy="363243"/>
          </a:xfrm>
          <a:custGeom>
            <a:avLst/>
            <a:gdLst/>
            <a:ahLst/>
            <a:cxnLst/>
            <a:rect l="l" t="t" r="r" b="b"/>
            <a:pathLst>
              <a:path w="369285" h="363243">
                <a:moveTo>
                  <a:pt x="0" y="0"/>
                </a:moveTo>
                <a:lnTo>
                  <a:pt x="369286" y="0"/>
                </a:lnTo>
                <a:lnTo>
                  <a:pt x="369286" y="363242"/>
                </a:lnTo>
                <a:lnTo>
                  <a:pt x="0" y="3632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7259300" y="9258300"/>
            <a:ext cx="1028700" cy="1028700"/>
            <a:chOff x="0" y="0"/>
            <a:chExt cx="270933" cy="2709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75475" y="301138"/>
            <a:ext cx="677751" cy="677751"/>
            <a:chOff x="0" y="0"/>
            <a:chExt cx="178502" cy="17850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78502" cy="178502"/>
            </a:xfrm>
            <a:custGeom>
              <a:avLst/>
              <a:gdLst/>
              <a:ahLst/>
              <a:cxnLst/>
              <a:rect l="l" t="t" r="r" b="b"/>
              <a:pathLst>
                <a:path w="178502" h="178502">
                  <a:moveTo>
                    <a:pt x="0" y="0"/>
                  </a:moveTo>
                  <a:lnTo>
                    <a:pt x="178502" y="0"/>
                  </a:lnTo>
                  <a:lnTo>
                    <a:pt x="178502" y="178502"/>
                  </a:lnTo>
                  <a:lnTo>
                    <a:pt x="0" y="178502"/>
                  </a:lnTo>
                  <a:close/>
                </a:path>
              </a:pathLst>
            </a:custGeom>
            <a:gradFill rotWithShape="1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78502" cy="2166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7499918" y="9638067"/>
            <a:ext cx="547464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49</a:t>
            </a:r>
            <a:endParaRPr lang="pt-BR" dirty="0"/>
          </a:p>
        </p:txBody>
      </p:sp>
      <p:sp>
        <p:nvSpPr>
          <p:cNvPr id="10" name="TextBox 10"/>
          <p:cNvSpPr txBox="1"/>
          <p:nvPr/>
        </p:nvSpPr>
        <p:spPr>
          <a:xfrm>
            <a:off x="1298121" y="222579"/>
            <a:ext cx="11641472" cy="927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20"/>
              </a:lnSpc>
            </a:pPr>
            <a:r>
              <a:rPr lang="en-US" sz="6000">
                <a:solidFill>
                  <a:srgbClr val="1F2020"/>
                </a:solidFill>
                <a:latin typeface="Anton"/>
                <a:ea typeface="Anton"/>
                <a:cs typeface="Anton"/>
                <a:sym typeface="Anton"/>
              </a:rPr>
              <a:t>PROBLEMAS NO BACKPROPAGATION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66295" y="1442422"/>
            <a:ext cx="6148589" cy="4222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E300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Sensibilidade a Hiperparâmetros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514350" y="4169602"/>
            <a:ext cx="843625" cy="677751"/>
            <a:chOff x="0" y="0"/>
            <a:chExt cx="222189" cy="17850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22189" cy="178502"/>
            </a:xfrm>
            <a:custGeom>
              <a:avLst/>
              <a:gdLst/>
              <a:ahLst/>
              <a:cxnLst/>
              <a:rect l="l" t="t" r="r" b="b"/>
              <a:pathLst>
                <a:path w="222189" h="178502">
                  <a:moveTo>
                    <a:pt x="0" y="0"/>
                  </a:moveTo>
                  <a:lnTo>
                    <a:pt x="222189" y="0"/>
                  </a:lnTo>
                  <a:lnTo>
                    <a:pt x="222189" y="178502"/>
                  </a:lnTo>
                  <a:lnTo>
                    <a:pt x="0" y="178502"/>
                  </a:lnTo>
                  <a:close/>
                </a:path>
              </a:pathLst>
            </a:custGeom>
            <a:gradFill rotWithShape="1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222189" cy="2166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1041599" y="4169602"/>
            <a:ext cx="843625" cy="677751"/>
            <a:chOff x="0" y="0"/>
            <a:chExt cx="222189" cy="178502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22189" cy="178502"/>
            </a:xfrm>
            <a:custGeom>
              <a:avLst/>
              <a:gdLst/>
              <a:ahLst/>
              <a:cxnLst/>
              <a:rect l="l" t="t" r="r" b="b"/>
              <a:pathLst>
                <a:path w="222189" h="178502">
                  <a:moveTo>
                    <a:pt x="0" y="0"/>
                  </a:moveTo>
                  <a:lnTo>
                    <a:pt x="222189" y="0"/>
                  </a:lnTo>
                  <a:lnTo>
                    <a:pt x="222189" y="178502"/>
                  </a:lnTo>
                  <a:lnTo>
                    <a:pt x="0" y="178502"/>
                  </a:lnTo>
                  <a:close/>
                </a:path>
              </a:pathLst>
            </a:custGeom>
            <a:gradFill rotWithShape="1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222189" cy="2166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514350" y="6504245"/>
            <a:ext cx="843625" cy="677751"/>
            <a:chOff x="0" y="0"/>
            <a:chExt cx="222189" cy="178502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222189" cy="178502"/>
            </a:xfrm>
            <a:custGeom>
              <a:avLst/>
              <a:gdLst/>
              <a:ahLst/>
              <a:cxnLst/>
              <a:rect l="l" t="t" r="r" b="b"/>
              <a:pathLst>
                <a:path w="222189" h="178502">
                  <a:moveTo>
                    <a:pt x="0" y="0"/>
                  </a:moveTo>
                  <a:lnTo>
                    <a:pt x="222189" y="0"/>
                  </a:lnTo>
                  <a:lnTo>
                    <a:pt x="222189" y="178502"/>
                  </a:lnTo>
                  <a:lnTo>
                    <a:pt x="0" y="178502"/>
                  </a:lnTo>
                  <a:close/>
                </a:path>
              </a:pathLst>
            </a:custGeom>
            <a:gradFill rotWithShape="1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222189" cy="2166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1154647" y="6504245"/>
            <a:ext cx="843625" cy="677751"/>
            <a:chOff x="0" y="0"/>
            <a:chExt cx="222189" cy="178502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222189" cy="178502"/>
            </a:xfrm>
            <a:custGeom>
              <a:avLst/>
              <a:gdLst/>
              <a:ahLst/>
              <a:cxnLst/>
              <a:rect l="l" t="t" r="r" b="b"/>
              <a:pathLst>
                <a:path w="222189" h="178502">
                  <a:moveTo>
                    <a:pt x="0" y="0"/>
                  </a:moveTo>
                  <a:lnTo>
                    <a:pt x="222189" y="0"/>
                  </a:lnTo>
                  <a:lnTo>
                    <a:pt x="222189" y="178502"/>
                  </a:lnTo>
                  <a:lnTo>
                    <a:pt x="0" y="178502"/>
                  </a:lnTo>
                  <a:close/>
                </a:path>
              </a:pathLst>
            </a:custGeom>
            <a:gradFill rotWithShape="1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23" name="TextBox 23"/>
            <p:cNvSpPr txBox="1"/>
            <p:nvPr/>
          </p:nvSpPr>
          <p:spPr>
            <a:xfrm>
              <a:off x="0" y="-38100"/>
              <a:ext cx="222189" cy="2166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627398" y="4336075"/>
            <a:ext cx="617529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01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522346" y="4081757"/>
            <a:ext cx="6536562" cy="12344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b="1">
                <a:solidFill>
                  <a:srgbClr val="E300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Taxa de Aprendizado</a:t>
            </a:r>
          </a:p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400" b="1">
                <a:solidFill>
                  <a:srgbClr val="E300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O mais crítico - controla tamanho dos passos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1154647" y="4336075"/>
            <a:ext cx="617529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02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2161449" y="4081757"/>
            <a:ext cx="5724055" cy="815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400" b="1">
                <a:solidFill>
                  <a:srgbClr val="E300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Função de Ativação Impacta diretamente os gradientes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669106" y="6670718"/>
            <a:ext cx="617529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03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522346" y="6466145"/>
            <a:ext cx="5838380" cy="815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b="1">
                <a:solidFill>
                  <a:srgbClr val="E300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Otimizador</a:t>
            </a:r>
          </a:p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400" b="1">
                <a:solidFill>
                  <a:srgbClr val="E300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Estratégia de atualização dos pesos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1267695" y="6666170"/>
            <a:ext cx="617529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04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2162643" y="6466145"/>
            <a:ext cx="5337275" cy="815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b="1">
                <a:solidFill>
                  <a:srgbClr val="E300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Tamanho do Batch</a:t>
            </a:r>
          </a:p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400" b="1">
                <a:solidFill>
                  <a:srgbClr val="E300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Afeta estabilidade e convergência 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6069705" y="2546453"/>
            <a:ext cx="6148589" cy="4222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 u="sng">
                <a:solidFill>
                  <a:srgbClr val="E300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Hiperparâmetros Críticos 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59300" y="9258300"/>
            <a:ext cx="1028700" cy="1028700"/>
            <a:chOff x="0" y="0"/>
            <a:chExt cx="270933" cy="2709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-2116078" y="5258879"/>
            <a:ext cx="8229600" cy="8229600"/>
          </a:xfrm>
          <a:custGeom>
            <a:avLst/>
            <a:gdLst/>
            <a:ahLst/>
            <a:cxnLst/>
            <a:rect l="l" t="t" r="r" b="b"/>
            <a:pathLst>
              <a:path w="8229600" h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9999"/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5889000" y="1031011"/>
            <a:ext cx="4316765" cy="4316765"/>
          </a:xfrm>
          <a:custGeom>
            <a:avLst/>
            <a:gdLst/>
            <a:ahLst/>
            <a:cxnLst/>
            <a:rect l="l" t="t" r="r" b="b"/>
            <a:pathLst>
              <a:path w="4316765" h="4316765">
                <a:moveTo>
                  <a:pt x="0" y="0"/>
                </a:moveTo>
                <a:lnTo>
                  <a:pt x="4316765" y="0"/>
                </a:lnTo>
                <a:lnTo>
                  <a:pt x="4316765" y="4316765"/>
                </a:lnTo>
                <a:lnTo>
                  <a:pt x="0" y="43167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9999"/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9144000" y="1097956"/>
            <a:ext cx="8903382" cy="8160344"/>
            <a:chOff x="0" y="0"/>
            <a:chExt cx="11871176" cy="10880458"/>
          </a:xfrm>
        </p:grpSpPr>
        <p:pic>
          <p:nvPicPr>
            <p:cNvPr id="8" name="Picture 8">
              <a:hlinkClick r:id="" action="ppaction://media"/>
            </p:cNvPr>
            <p:cNvPicPr>
              <a:picLocks noChangeAspect="1"/>
            </p:cNvPicPr>
            <p:nvPr>
              <a:videoFile r:link="rId2"/>
              <p:extLst>
                <p:ext uri="{DAA4B4D4-6D71-4841-9C94-3DE7FCFB9230}">
                  <p14:media xmlns:p14="http://schemas.microsoft.com/office/powerpoint/2010/main" r:embed="rId1"/>
                </p:ext>
              </p:extLst>
            </p:nvPr>
          </p:nvPicPr>
          <p:blipFill>
            <a:blip r:embed="rId5"/>
            <a:srcRect l="17268" r="17268"/>
            <a:stretch>
              <a:fillRect/>
            </a:stretch>
          </p:blipFill>
          <p:spPr>
            <a:xfrm>
              <a:off x="0" y="0"/>
              <a:ext cx="11871176" cy="10880458"/>
            </a:xfrm>
            <a:prstGeom prst="rect">
              <a:avLst/>
            </a:prstGeom>
          </p:spPr>
        </p:pic>
      </p:grpSp>
      <p:sp>
        <p:nvSpPr>
          <p:cNvPr id="9" name="TextBox 9"/>
          <p:cNvSpPr txBox="1"/>
          <p:nvPr/>
        </p:nvSpPr>
        <p:spPr>
          <a:xfrm>
            <a:off x="17499918" y="9638067"/>
            <a:ext cx="547464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5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65852" y="2075443"/>
            <a:ext cx="7206169" cy="22147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8718" lvl="1" indent="-269359" algn="just">
              <a:lnSpc>
                <a:spcPts val="3493"/>
              </a:lnSpc>
              <a:buFont typeface="Arial"/>
              <a:buChar char="•"/>
            </a:pP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Viabiliza o treinamento de redes multicamadas (rede com camadas ocultas)</a:t>
            </a:r>
          </a:p>
          <a:p>
            <a:pPr marL="538718" lvl="1" indent="-269359" algn="just">
              <a:lnSpc>
                <a:spcPts val="3493"/>
              </a:lnSpc>
              <a:buFont typeface="Arial"/>
              <a:buChar char="•"/>
            </a:pP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Aprendizado automático de características</a:t>
            </a:r>
          </a:p>
          <a:p>
            <a:pPr marL="538718" lvl="1" indent="-269359" algn="just">
              <a:lnSpc>
                <a:spcPts val="3493"/>
              </a:lnSpc>
              <a:buFont typeface="Arial"/>
              <a:buChar char="•"/>
            </a:pP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Base para Deep Learning</a:t>
            </a:r>
          </a:p>
          <a:p>
            <a:pPr marL="538718" lvl="1" indent="-269359" algn="just">
              <a:lnSpc>
                <a:spcPts val="3493"/>
              </a:lnSpc>
              <a:buFont typeface="Arial"/>
              <a:buChar char="•"/>
            </a:pP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Aplicabilidade universal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29699" y="260990"/>
            <a:ext cx="12544600" cy="927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20"/>
              </a:lnSpc>
            </a:pPr>
            <a:r>
              <a:rPr lang="en-US" sz="6000">
                <a:solidFill>
                  <a:srgbClr val="1F2020"/>
                </a:solidFill>
                <a:latin typeface="Anton"/>
                <a:ea typeface="Anton"/>
                <a:cs typeface="Anton"/>
                <a:sym typeface="Anton"/>
              </a:rPr>
              <a:t>IMPORTÂNCIA DO </a:t>
            </a:r>
            <a:r>
              <a:rPr lang="en-US" sz="6000">
                <a:solidFill>
                  <a:srgbClr val="7402C6"/>
                </a:solidFill>
                <a:latin typeface="Anton"/>
                <a:ea typeface="Anton"/>
                <a:cs typeface="Anton"/>
                <a:sym typeface="Anton"/>
              </a:rPr>
              <a:t>BACKPROPAGATION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0">
                <p:cTn id="2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CEB480-1FBA-4119-9CB2-9EB3083484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89CB0224-DBFA-0638-2EDE-9D975F6C4B2D}"/>
              </a:ext>
            </a:extLst>
          </p:cNvPr>
          <p:cNvSpPr/>
          <p:nvPr/>
        </p:nvSpPr>
        <p:spPr>
          <a:xfrm>
            <a:off x="329707" y="332729"/>
            <a:ext cx="369285" cy="363243"/>
          </a:xfrm>
          <a:custGeom>
            <a:avLst/>
            <a:gdLst/>
            <a:ahLst/>
            <a:cxnLst/>
            <a:rect l="l" t="t" r="r" b="b"/>
            <a:pathLst>
              <a:path w="369285" h="363243">
                <a:moveTo>
                  <a:pt x="0" y="0"/>
                </a:moveTo>
                <a:lnTo>
                  <a:pt x="369286" y="0"/>
                </a:lnTo>
                <a:lnTo>
                  <a:pt x="369286" y="363242"/>
                </a:lnTo>
                <a:lnTo>
                  <a:pt x="0" y="3632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3F1DBC30-2F6D-74AB-8AFB-A66F93DC2012}"/>
              </a:ext>
            </a:extLst>
          </p:cNvPr>
          <p:cNvGrpSpPr/>
          <p:nvPr/>
        </p:nvGrpSpPr>
        <p:grpSpPr>
          <a:xfrm>
            <a:off x="17259300" y="9258300"/>
            <a:ext cx="1028700" cy="1028700"/>
            <a:chOff x="0" y="0"/>
            <a:chExt cx="270933" cy="270933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575FC655-3064-C9C0-A653-09C75DAF200F}"/>
                </a:ext>
              </a:extLst>
            </p:cNvPr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7D2C0678-334C-F8BC-FC60-4D66B439A3AD}"/>
                </a:ext>
              </a:extLst>
            </p:cNvPr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TextBox 6">
            <a:extLst>
              <a:ext uri="{FF2B5EF4-FFF2-40B4-BE49-F238E27FC236}">
                <a16:creationId xmlns:a16="http://schemas.microsoft.com/office/drawing/2014/main" id="{9A64D4D6-D01B-C28B-4DC9-F293C7662205}"/>
              </a:ext>
            </a:extLst>
          </p:cNvPr>
          <p:cNvSpPr txBox="1"/>
          <p:nvPr/>
        </p:nvSpPr>
        <p:spPr>
          <a:xfrm>
            <a:off x="17499918" y="9638067"/>
            <a:ext cx="547464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</a:rPr>
              <a:t>50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CFAC11B1-CE07-3D4D-81D3-CDD1F9AEDFCE}"/>
              </a:ext>
            </a:extLst>
          </p:cNvPr>
          <p:cNvSpPr txBox="1"/>
          <p:nvPr/>
        </p:nvSpPr>
        <p:spPr>
          <a:xfrm>
            <a:off x="266295" y="1442422"/>
            <a:ext cx="6148589" cy="4222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9"/>
              </a:lnSpc>
              <a:spcBef>
                <a:spcPct val="0"/>
              </a:spcBef>
            </a:pPr>
            <a:r>
              <a:rPr lang="en-US" sz="2450" b="1" err="1">
                <a:solidFill>
                  <a:srgbClr val="E300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Agendadores</a:t>
            </a:r>
            <a:r>
              <a:rPr lang="en-US" sz="2450" b="1">
                <a:solidFill>
                  <a:srgbClr val="E300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de Taxa de </a:t>
            </a:r>
            <a:r>
              <a:rPr lang="en-US" sz="2450" b="1" err="1">
                <a:solidFill>
                  <a:srgbClr val="E300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Aprendizado</a:t>
            </a:r>
            <a:endParaRPr lang="en-US" sz="2499" b="1" err="1">
              <a:solidFill>
                <a:srgbClr val="E300FF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36EC8411-34C8-223A-C5B7-B69D2FB32301}"/>
              </a:ext>
            </a:extLst>
          </p:cNvPr>
          <p:cNvSpPr txBox="1"/>
          <p:nvPr/>
        </p:nvSpPr>
        <p:spPr>
          <a:xfrm>
            <a:off x="258112" y="334384"/>
            <a:ext cx="6204631" cy="927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20"/>
              </a:lnSpc>
            </a:pPr>
            <a:r>
              <a:rPr lang="en-US" sz="6000">
                <a:solidFill>
                  <a:srgbClr val="7402C6"/>
                </a:solidFill>
                <a:latin typeface="Anton"/>
                <a:ea typeface="Anton"/>
                <a:cs typeface="Anton"/>
                <a:sym typeface="Anton"/>
              </a:rPr>
              <a:t>SOLUÇÕES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AA13FDBA-C7D8-197B-54E8-272FAF581C7C}"/>
              </a:ext>
            </a:extLst>
          </p:cNvPr>
          <p:cNvSpPr txBox="1"/>
          <p:nvPr/>
        </p:nvSpPr>
        <p:spPr>
          <a:xfrm>
            <a:off x="354352" y="2001198"/>
            <a:ext cx="15534648" cy="62196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9"/>
              </a:lnSpc>
            </a:pP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⚙ </a:t>
            </a:r>
            <a:r>
              <a:rPr lang="en-US" sz="2500" b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 Bold"/>
              </a:rPr>
              <a:t>O que </a:t>
            </a:r>
            <a:r>
              <a:rPr lang="en-US" sz="2500" b="1" err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 Bold"/>
              </a:rPr>
              <a:t>são</a:t>
            </a:r>
            <a:r>
              <a:rPr lang="en-US" sz="2500" b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 Bold"/>
              </a:rPr>
              <a:t>?</a:t>
            </a:r>
            <a:endParaRPr lang="pt-PT" sz="2500">
              <a:latin typeface="Open Sans"/>
              <a:ea typeface="Open Sans"/>
              <a:cs typeface="Open Sans"/>
            </a:endParaRPr>
          </a:p>
          <a:p>
            <a:pPr marL="457200">
              <a:buFont typeface="Arial"/>
              <a:buChar char="•"/>
            </a:pP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500" err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Técnicas</a:t>
            </a: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que </a:t>
            </a:r>
            <a:r>
              <a:rPr lang="en-US" sz="2500" err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ajustam</a:t>
            </a: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500" err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automaticamente</a:t>
            </a: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a taxa de </a:t>
            </a:r>
            <a:r>
              <a:rPr lang="en-US" sz="2500" err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aprendizado</a:t>
            </a: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500" err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durante</a:t>
            </a: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o </a:t>
            </a:r>
            <a:r>
              <a:rPr lang="en-US" sz="2500" err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treinamento</a:t>
            </a: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para </a:t>
            </a:r>
            <a:r>
              <a:rPr lang="en-US" sz="2500" err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melhorar</a:t>
            </a: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a </a:t>
            </a:r>
            <a:r>
              <a:rPr lang="en-US" sz="2500" err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convergência</a:t>
            </a: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lang="en-US" sz="2500">
              <a:solidFill>
                <a:srgbClr val="1F2020"/>
              </a:solidFill>
              <a:latin typeface="Open Sans"/>
              <a:ea typeface="Open Sans"/>
              <a:cs typeface="Open Sans"/>
            </a:endParaRPr>
          </a:p>
          <a:p>
            <a:pPr lvl="1">
              <a:buFont typeface="Arial"/>
              <a:buChar char="•"/>
            </a:pPr>
            <a:endParaRPr lang="en-US" sz="2500">
              <a:solidFill>
                <a:srgbClr val="1F2020"/>
              </a:solidFill>
              <a:latin typeface="Open Sans"/>
              <a:ea typeface="Open Sans"/>
              <a:cs typeface="Open Sans"/>
              <a:sym typeface="Open Sans Bold"/>
            </a:endParaRPr>
          </a:p>
          <a:p>
            <a:pPr lvl="1"/>
            <a:r>
              <a:rPr lang="en-US" sz="2500" b="1" err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 Bold"/>
              </a:rPr>
              <a:t>Principais</a:t>
            </a:r>
            <a:r>
              <a:rPr lang="en-US" sz="2500" b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 Bold"/>
              </a:rPr>
              <a:t> </a:t>
            </a:r>
            <a:r>
              <a:rPr lang="en-US" sz="2500" b="1" err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 Bold"/>
              </a:rPr>
              <a:t>tipos</a:t>
            </a:r>
            <a:r>
              <a:rPr lang="en-US" sz="2500" b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 Bold"/>
              </a:rPr>
              <a:t>:</a:t>
            </a:r>
            <a:endParaRPr lang="en-US" sz="2500" b="1">
              <a:latin typeface="Open Sans"/>
              <a:ea typeface="Open Sans"/>
              <a:cs typeface="Open Sans"/>
            </a:endParaRPr>
          </a:p>
          <a:p>
            <a:pPr lvl="1">
              <a:buFont typeface="Arial"/>
              <a:buChar char="•"/>
            </a:pPr>
            <a:r>
              <a:rPr lang="en-US" sz="2500" b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Step Decay</a:t>
            </a:r>
            <a:endParaRPr lang="en-US" sz="2500" b="1">
              <a:latin typeface="Open Sans"/>
              <a:ea typeface="Open Sans"/>
              <a:cs typeface="Open Sans"/>
            </a:endParaRPr>
          </a:p>
          <a:p>
            <a:pPr lvl="2">
              <a:buFont typeface="Arial"/>
              <a:buChar char="•"/>
            </a:pP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500" err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Reduz</a:t>
            </a: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a taxa </a:t>
            </a:r>
            <a:r>
              <a:rPr lang="en-US" sz="2500" err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por</a:t>
            </a: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um </a:t>
            </a:r>
            <a:r>
              <a:rPr lang="en-US" sz="2500" err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fator</a:t>
            </a: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500" err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após</a:t>
            </a: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500" err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épocas</a:t>
            </a: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500" err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fixas</a:t>
            </a: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lang="en-US" sz="2500">
              <a:latin typeface="Open Sans"/>
              <a:ea typeface="Open Sans"/>
              <a:cs typeface="Open Sans"/>
            </a:endParaRPr>
          </a:p>
          <a:p>
            <a:pPr lvl="1">
              <a:buFont typeface="Arial"/>
              <a:buChar char="•"/>
            </a:pPr>
            <a:endParaRPr lang="en-US" sz="2500">
              <a:latin typeface="Open Sans"/>
              <a:ea typeface="Open Sans"/>
              <a:cs typeface="Open Sans"/>
            </a:endParaRPr>
          </a:p>
          <a:p>
            <a:pPr lvl="1">
              <a:buFont typeface="Arial"/>
              <a:buChar char="•"/>
            </a:pPr>
            <a:r>
              <a:rPr lang="en-US" sz="2500" b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Exponential Decay</a:t>
            </a:r>
            <a:endParaRPr lang="en-US" sz="2500" b="1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lvl="2">
              <a:buFont typeface="Arial"/>
              <a:buChar char="•"/>
            </a:pP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500" err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Diminui</a:t>
            </a: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500" err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exponencialmente</a:t>
            </a: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a </a:t>
            </a:r>
            <a:r>
              <a:rPr lang="en-US" sz="2500" err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cada</a:t>
            </a: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500" err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época</a:t>
            </a: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lang="en-US" sz="2500">
              <a:latin typeface="Open Sans"/>
              <a:ea typeface="Open Sans"/>
              <a:cs typeface="Open Sans"/>
            </a:endParaRPr>
          </a:p>
          <a:p>
            <a:pPr lvl="1">
              <a:buFont typeface="Arial"/>
              <a:buChar char="•"/>
            </a:pPr>
            <a:endParaRPr lang="en-US" sz="2500">
              <a:latin typeface="Open Sans"/>
              <a:ea typeface="Open Sans"/>
              <a:cs typeface="Open Sans"/>
            </a:endParaRPr>
          </a:p>
          <a:p>
            <a:pPr lvl="1">
              <a:buFont typeface="Arial"/>
              <a:buChar char="•"/>
            </a:pPr>
            <a:r>
              <a:rPr lang="en-US" sz="2500" b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Cosine Annealing</a:t>
            </a:r>
            <a:endParaRPr lang="en-US" sz="2500" b="1">
              <a:latin typeface="Open Sans"/>
              <a:ea typeface="Open Sans"/>
              <a:cs typeface="Open Sans"/>
            </a:endParaRPr>
          </a:p>
          <a:p>
            <a:pPr lvl="2">
              <a:buFont typeface="Arial"/>
              <a:buChar char="•"/>
            </a:pP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</a:rPr>
              <a:t> Varia </a:t>
            </a:r>
            <a:r>
              <a:rPr lang="en-US" sz="2500" err="1">
                <a:solidFill>
                  <a:srgbClr val="1F2020"/>
                </a:solidFill>
                <a:latin typeface="Open Sans"/>
                <a:ea typeface="Open Sans"/>
                <a:cs typeface="Open Sans"/>
              </a:rPr>
              <a:t>seguindo</a:t>
            </a: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</a:rPr>
              <a:t> </a:t>
            </a:r>
            <a:r>
              <a:rPr lang="en-US" sz="2500" err="1">
                <a:solidFill>
                  <a:srgbClr val="1F2020"/>
                </a:solidFill>
                <a:latin typeface="Open Sans"/>
                <a:ea typeface="Open Sans"/>
                <a:cs typeface="Open Sans"/>
              </a:rPr>
              <a:t>uma</a:t>
            </a: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</a:rPr>
              <a:t> </a:t>
            </a:r>
            <a:r>
              <a:rPr lang="en-US" sz="2500" err="1">
                <a:solidFill>
                  <a:srgbClr val="1F2020"/>
                </a:solidFill>
                <a:latin typeface="Open Sans"/>
                <a:ea typeface="Open Sans"/>
                <a:cs typeface="Open Sans"/>
              </a:rPr>
              <a:t>função</a:t>
            </a: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</a:rPr>
              <a:t> </a:t>
            </a:r>
            <a:r>
              <a:rPr lang="en-US" sz="2500" err="1">
                <a:solidFill>
                  <a:srgbClr val="1F2020"/>
                </a:solidFill>
                <a:latin typeface="Open Sans"/>
                <a:ea typeface="Open Sans"/>
                <a:cs typeface="Open Sans"/>
              </a:rPr>
              <a:t>cosseno</a:t>
            </a: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</a:rPr>
              <a:t>.</a:t>
            </a:r>
            <a:endParaRPr lang="en-US" sz="2500">
              <a:latin typeface="Open Sans"/>
              <a:ea typeface="Open Sans"/>
              <a:cs typeface="Open Sans"/>
            </a:endParaRPr>
          </a:p>
          <a:p>
            <a:pPr lvl="1">
              <a:buFont typeface="Arial"/>
              <a:buChar char="•"/>
            </a:pPr>
            <a:endParaRPr lang="en-US" sz="2500">
              <a:latin typeface="Open Sans"/>
              <a:ea typeface="Open Sans"/>
              <a:cs typeface="Open Sans"/>
            </a:endParaRPr>
          </a:p>
          <a:p>
            <a:pPr lvl="1">
              <a:buFont typeface="Arial"/>
              <a:buChar char="•"/>
            </a:pPr>
            <a:r>
              <a:rPr lang="en-US" sz="2500" b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500" b="1" err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ReduceLROnPlateau</a:t>
            </a:r>
            <a:endParaRPr lang="en-US" sz="2500" err="1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lvl="2">
              <a:buFont typeface="Arial"/>
              <a:buChar char="•"/>
            </a:pP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500" err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Monitora</a:t>
            </a: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500" err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métricas</a:t>
            </a: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e </a:t>
            </a:r>
            <a:r>
              <a:rPr lang="en-US" sz="2500" err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reduz</a:t>
            </a: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500" err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quando</a:t>
            </a: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param de </a:t>
            </a:r>
            <a:r>
              <a:rPr lang="en-US" sz="2500" err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melhorar</a:t>
            </a: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lang="en-US" sz="2500">
              <a:latin typeface="Open Sans"/>
              <a:ea typeface="Open Sans"/>
              <a:cs typeface="Open Sans"/>
            </a:endParaRPr>
          </a:p>
        </p:txBody>
      </p:sp>
      <p:pic>
        <p:nvPicPr>
          <p:cNvPr id="11" name="Imagem 10" descr="Uma imagem com texto, diagrama, file, Gráfico&#10;&#10;Os conteúdos gerados por IA poderão estar incorretos.">
            <a:extLst>
              <a:ext uri="{FF2B5EF4-FFF2-40B4-BE49-F238E27FC236}">
                <a16:creationId xmlns:a16="http://schemas.microsoft.com/office/drawing/2014/main" id="{875A8070-A253-8B74-7032-F35B23D137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47377" y="3122535"/>
            <a:ext cx="8390079" cy="5505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40810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773FE7-3E29-1DF2-2A77-4CE3854AAA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99CD8107-8D78-F8E7-F03F-B390C426777B}"/>
              </a:ext>
            </a:extLst>
          </p:cNvPr>
          <p:cNvSpPr/>
          <p:nvPr/>
        </p:nvSpPr>
        <p:spPr>
          <a:xfrm>
            <a:off x="329707" y="332729"/>
            <a:ext cx="369285" cy="363243"/>
          </a:xfrm>
          <a:custGeom>
            <a:avLst/>
            <a:gdLst/>
            <a:ahLst/>
            <a:cxnLst/>
            <a:rect l="l" t="t" r="r" b="b"/>
            <a:pathLst>
              <a:path w="369285" h="363243">
                <a:moveTo>
                  <a:pt x="0" y="0"/>
                </a:moveTo>
                <a:lnTo>
                  <a:pt x="369286" y="0"/>
                </a:lnTo>
                <a:lnTo>
                  <a:pt x="369286" y="363242"/>
                </a:lnTo>
                <a:lnTo>
                  <a:pt x="0" y="3632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1EB54A45-BFBD-7AB1-7660-33CC323EA453}"/>
              </a:ext>
            </a:extLst>
          </p:cNvPr>
          <p:cNvGrpSpPr/>
          <p:nvPr/>
        </p:nvGrpSpPr>
        <p:grpSpPr>
          <a:xfrm>
            <a:off x="17259300" y="9258300"/>
            <a:ext cx="1028700" cy="1028700"/>
            <a:chOff x="0" y="0"/>
            <a:chExt cx="270933" cy="270933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6DF2950F-CCBC-29CD-D273-D29D8BEFBBE2}"/>
                </a:ext>
              </a:extLst>
            </p:cNvPr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A7A95382-F3AC-582B-0706-1AFCB554DF1D}"/>
                </a:ext>
              </a:extLst>
            </p:cNvPr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TextBox 6">
            <a:extLst>
              <a:ext uri="{FF2B5EF4-FFF2-40B4-BE49-F238E27FC236}">
                <a16:creationId xmlns:a16="http://schemas.microsoft.com/office/drawing/2014/main" id="{875E4E1F-A63D-D0CF-797C-434A9030066D}"/>
              </a:ext>
            </a:extLst>
          </p:cNvPr>
          <p:cNvSpPr txBox="1"/>
          <p:nvPr/>
        </p:nvSpPr>
        <p:spPr>
          <a:xfrm>
            <a:off x="17499918" y="9638067"/>
            <a:ext cx="547464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51</a:t>
            </a:r>
            <a:endParaRPr lang="en-US" sz="1400" b="1" dirty="0">
              <a:solidFill>
                <a:srgbClr val="FFFFFF"/>
              </a:solidFill>
              <a:latin typeface="Open Sans Bold"/>
              <a:ea typeface="Open Sans Bold"/>
              <a:cs typeface="Open Sans Bold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E626B782-4168-C9AF-6A89-6BC38995CDD6}"/>
              </a:ext>
            </a:extLst>
          </p:cNvPr>
          <p:cNvSpPr txBox="1"/>
          <p:nvPr/>
        </p:nvSpPr>
        <p:spPr>
          <a:xfrm>
            <a:off x="266295" y="1442422"/>
            <a:ext cx="6148589" cy="4222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9"/>
              </a:lnSpc>
              <a:spcBef>
                <a:spcPct val="0"/>
              </a:spcBef>
            </a:pPr>
            <a:r>
              <a:rPr lang="en-US" sz="2450" b="1" err="1">
                <a:solidFill>
                  <a:srgbClr val="E300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Análise</a:t>
            </a:r>
            <a:r>
              <a:rPr lang="en-US" sz="2450" b="1">
                <a:solidFill>
                  <a:srgbClr val="E300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de curva de </a:t>
            </a:r>
            <a:r>
              <a:rPr lang="en-US" sz="2450" b="1" err="1">
                <a:solidFill>
                  <a:srgbClr val="E300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treino</a:t>
            </a:r>
            <a:endParaRPr lang="en-US" sz="2499" b="1" err="1">
              <a:solidFill>
                <a:srgbClr val="E300FF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2D835EAA-4438-7F79-ECB8-CA605A9C0CDE}"/>
              </a:ext>
            </a:extLst>
          </p:cNvPr>
          <p:cNvSpPr txBox="1"/>
          <p:nvPr/>
        </p:nvSpPr>
        <p:spPr>
          <a:xfrm>
            <a:off x="258112" y="334384"/>
            <a:ext cx="6204631" cy="927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20"/>
              </a:lnSpc>
            </a:pPr>
            <a:r>
              <a:rPr lang="en-US" sz="6000">
                <a:solidFill>
                  <a:srgbClr val="7402C6"/>
                </a:solidFill>
                <a:latin typeface="Anton"/>
                <a:ea typeface="Anton"/>
                <a:cs typeface="Anton"/>
                <a:sym typeface="Anton"/>
              </a:rPr>
              <a:t>SOLUÇÕES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B0376696-8C62-1FA5-B38F-A6254156BE89}"/>
              </a:ext>
            </a:extLst>
          </p:cNvPr>
          <p:cNvSpPr txBox="1"/>
          <p:nvPr/>
        </p:nvSpPr>
        <p:spPr>
          <a:xfrm>
            <a:off x="354352" y="2001198"/>
            <a:ext cx="15534648" cy="66043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9"/>
              </a:lnSpc>
            </a:pP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⚙ </a:t>
            </a:r>
            <a:r>
              <a:rPr lang="en-US" sz="2500" b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 Bold"/>
              </a:rPr>
              <a:t>O que é?</a:t>
            </a:r>
            <a:endParaRPr lang="pt-PT" sz="2500">
              <a:latin typeface="Open Sans"/>
              <a:ea typeface="Open Sans"/>
              <a:cs typeface="Open Sans"/>
            </a:endParaRPr>
          </a:p>
          <a:p>
            <a:pPr marL="457200">
              <a:buFont typeface="Arial"/>
              <a:buChar char="•"/>
            </a:pP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Técnica que </a:t>
            </a:r>
            <a:r>
              <a:rPr lang="en-US" sz="2500" err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utiliza</a:t>
            </a: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a </a:t>
            </a:r>
            <a:r>
              <a:rPr lang="en-US" sz="2500" err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análise</a:t>
            </a: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visual das curvas de </a:t>
            </a:r>
            <a:r>
              <a:rPr lang="en-US" sz="2500" err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treinamento</a:t>
            </a: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para </a:t>
            </a:r>
            <a:r>
              <a:rPr lang="en-US" sz="2500" err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identificar</a:t>
            </a: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500" err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problemas</a:t>
            </a: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e </a:t>
            </a:r>
            <a:r>
              <a:rPr lang="en-US" sz="2500" err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ajustar</a:t>
            </a: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500" err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hiperparâmetros</a:t>
            </a: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lang="en-US" sz="2500">
              <a:solidFill>
                <a:srgbClr val="1F2020"/>
              </a:solidFill>
              <a:latin typeface="Open Sans"/>
              <a:ea typeface="Open Sans"/>
              <a:cs typeface="Open Sans"/>
            </a:endParaRPr>
          </a:p>
          <a:p>
            <a:pPr>
              <a:buFont typeface="Arial"/>
              <a:buChar char="•"/>
            </a:pPr>
            <a:endParaRPr lang="en-US" sz="2500" b="1">
              <a:solidFill>
                <a:srgbClr val="1F2020"/>
              </a:solidFill>
              <a:latin typeface="Open Sans"/>
              <a:ea typeface="Open Sans"/>
              <a:cs typeface="Open Sans"/>
            </a:endParaRPr>
          </a:p>
          <a:p>
            <a:pPr lvl="1">
              <a:buFont typeface="Arial"/>
              <a:buChar char="•"/>
            </a:pPr>
            <a:r>
              <a:rPr lang="en-US" sz="2500" b="1">
                <a:solidFill>
                  <a:srgbClr val="1F2020"/>
                </a:solidFill>
                <a:latin typeface="Open Sans"/>
                <a:ea typeface="Open Sans"/>
                <a:cs typeface="Open Sans"/>
              </a:rPr>
              <a:t> </a:t>
            </a:r>
            <a:r>
              <a:rPr lang="en-US" sz="2500" b="1" err="1">
                <a:solidFill>
                  <a:srgbClr val="1F2020"/>
                </a:solidFill>
                <a:latin typeface="Open Sans"/>
                <a:ea typeface="Open Sans"/>
                <a:cs typeface="Open Sans"/>
              </a:rPr>
              <a:t>Identificação</a:t>
            </a:r>
            <a:r>
              <a:rPr lang="en-US" sz="2500" b="1">
                <a:solidFill>
                  <a:srgbClr val="1F2020"/>
                </a:solidFill>
                <a:latin typeface="Open Sans"/>
                <a:ea typeface="Open Sans"/>
                <a:cs typeface="Open Sans"/>
              </a:rPr>
              <a:t> de Overfitting</a:t>
            </a:r>
            <a:endParaRPr lang="en-US" sz="2500" b="1">
              <a:solidFill>
                <a:srgbClr val="000000"/>
              </a:solidFill>
              <a:latin typeface="Open Sans"/>
              <a:ea typeface="Open Sans"/>
              <a:cs typeface="Open Sans"/>
            </a:endParaRPr>
          </a:p>
          <a:p>
            <a:pPr marL="1257300" lvl="2" indent="-342900">
              <a:buFont typeface="Wingdings"/>
              <a:buChar char="§"/>
            </a:pPr>
            <a:r>
              <a:rPr lang="en-US" sz="2500" err="1">
                <a:solidFill>
                  <a:srgbClr val="1F2020"/>
                </a:solidFill>
                <a:latin typeface="Open Sans"/>
                <a:ea typeface="Open Sans"/>
                <a:cs typeface="Open Sans"/>
              </a:rPr>
              <a:t>Perda</a:t>
            </a: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</a:rPr>
              <a:t> de </a:t>
            </a:r>
            <a:r>
              <a:rPr lang="en-US" sz="2500" err="1">
                <a:solidFill>
                  <a:srgbClr val="1F2020"/>
                </a:solidFill>
                <a:latin typeface="Open Sans"/>
                <a:ea typeface="Open Sans"/>
                <a:cs typeface="Open Sans"/>
              </a:rPr>
              <a:t>treinamento</a:t>
            </a: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</a:rPr>
              <a:t> </a:t>
            </a:r>
            <a:r>
              <a:rPr lang="en-US" sz="2500" err="1">
                <a:solidFill>
                  <a:srgbClr val="1F2020"/>
                </a:solidFill>
                <a:latin typeface="Open Sans"/>
                <a:ea typeface="Open Sans"/>
                <a:cs typeface="Open Sans"/>
              </a:rPr>
              <a:t>diminui</a:t>
            </a: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</a:rPr>
              <a:t>, </a:t>
            </a:r>
            <a:endParaRPr lang="en-US" sz="2500">
              <a:solidFill>
                <a:srgbClr val="000000"/>
              </a:solidFill>
              <a:latin typeface="Open Sans"/>
              <a:ea typeface="Open Sans"/>
              <a:cs typeface="Open Sans"/>
            </a:endParaRPr>
          </a:p>
          <a:p>
            <a:pPr lvl="2"/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</a:rPr>
              <a:t>     mas </a:t>
            </a:r>
            <a:r>
              <a:rPr lang="en-US" sz="2500" err="1">
                <a:solidFill>
                  <a:srgbClr val="1F2020"/>
                </a:solidFill>
                <a:latin typeface="Open Sans"/>
                <a:ea typeface="Open Sans"/>
                <a:cs typeface="Open Sans"/>
              </a:rPr>
              <a:t>perda</a:t>
            </a: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</a:rPr>
              <a:t> de </a:t>
            </a:r>
            <a:r>
              <a:rPr lang="en-US" sz="2500" err="1">
                <a:solidFill>
                  <a:srgbClr val="1F2020"/>
                </a:solidFill>
                <a:latin typeface="Open Sans"/>
                <a:ea typeface="Open Sans"/>
                <a:cs typeface="Open Sans"/>
              </a:rPr>
              <a:t>validação</a:t>
            </a: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</a:rPr>
              <a:t> </a:t>
            </a:r>
            <a:r>
              <a:rPr lang="en-US" sz="2500" err="1">
                <a:solidFill>
                  <a:srgbClr val="1F2020"/>
                </a:solidFill>
                <a:latin typeface="Open Sans"/>
                <a:ea typeface="Open Sans"/>
                <a:cs typeface="Open Sans"/>
              </a:rPr>
              <a:t>aumenta</a:t>
            </a: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</a:rPr>
              <a:t>;</a:t>
            </a:r>
            <a:endParaRPr lang="en-US" sz="2500">
              <a:solidFill>
                <a:srgbClr val="000000"/>
              </a:solidFill>
              <a:latin typeface="Open Sans"/>
              <a:ea typeface="Open Sans"/>
              <a:cs typeface="Open Sans"/>
            </a:endParaRPr>
          </a:p>
          <a:p>
            <a:pPr marL="1257300" lvl="2" indent="-342900">
              <a:buFont typeface="Wingdings"/>
              <a:buChar char="§"/>
            </a:pPr>
            <a:r>
              <a:rPr lang="en-US" sz="2500" err="1">
                <a:solidFill>
                  <a:srgbClr val="1F2020"/>
                </a:solidFill>
                <a:latin typeface="Open Sans"/>
                <a:ea typeface="Open Sans"/>
                <a:cs typeface="Open Sans"/>
              </a:rPr>
              <a:t>Solução</a:t>
            </a: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</a:rPr>
              <a:t>: </a:t>
            </a:r>
            <a:r>
              <a:rPr lang="en-US" sz="2500" err="1">
                <a:solidFill>
                  <a:srgbClr val="1F2020"/>
                </a:solidFill>
                <a:latin typeface="Open Sans"/>
                <a:ea typeface="Open Sans"/>
                <a:cs typeface="Open Sans"/>
              </a:rPr>
              <a:t>Regularização</a:t>
            </a: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</a:rPr>
              <a:t>, Early Stopping</a:t>
            </a:r>
            <a:endParaRPr lang="en-US" sz="2500">
              <a:latin typeface="Open Sans"/>
              <a:ea typeface="Open Sans"/>
              <a:cs typeface="Open Sans"/>
            </a:endParaRPr>
          </a:p>
          <a:p>
            <a:pPr>
              <a:buFont typeface="Arial"/>
              <a:buChar char="•"/>
            </a:pPr>
            <a:endParaRPr lang="en-US" sz="2500">
              <a:latin typeface="Open Sans"/>
              <a:ea typeface="Open Sans"/>
              <a:cs typeface="Open Sans"/>
            </a:endParaRPr>
          </a:p>
          <a:p>
            <a:pPr lvl="1">
              <a:buFont typeface="Arial"/>
              <a:buChar char="•"/>
            </a:pP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</a:rPr>
              <a:t> </a:t>
            </a:r>
            <a:r>
              <a:rPr lang="en-US" sz="2500" b="1" err="1">
                <a:solidFill>
                  <a:srgbClr val="1F2020"/>
                </a:solidFill>
                <a:latin typeface="Open Sans"/>
                <a:ea typeface="Open Sans"/>
                <a:cs typeface="Open Sans"/>
              </a:rPr>
              <a:t>Identificação</a:t>
            </a:r>
            <a:r>
              <a:rPr lang="en-US" sz="2500" b="1">
                <a:solidFill>
                  <a:srgbClr val="1F2020"/>
                </a:solidFill>
                <a:latin typeface="Open Sans"/>
                <a:ea typeface="Open Sans"/>
                <a:cs typeface="Open Sans"/>
              </a:rPr>
              <a:t> de Underfitting</a:t>
            </a:r>
            <a:endParaRPr lang="en-US" sz="2500">
              <a:solidFill>
                <a:srgbClr val="000000"/>
              </a:solidFill>
              <a:latin typeface="Open Sans"/>
              <a:ea typeface="Open Sans"/>
              <a:cs typeface="Open Sans"/>
            </a:endParaRPr>
          </a:p>
          <a:p>
            <a:pPr lvl="2">
              <a:buFont typeface="Wingdings"/>
              <a:buChar char="§"/>
            </a:pP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</a:rPr>
              <a:t> Ambas as </a:t>
            </a:r>
            <a:r>
              <a:rPr lang="en-US" sz="2500" err="1">
                <a:solidFill>
                  <a:srgbClr val="1F2020"/>
                </a:solidFill>
                <a:latin typeface="Open Sans"/>
                <a:ea typeface="Open Sans"/>
                <a:cs typeface="Open Sans"/>
              </a:rPr>
              <a:t>perdas</a:t>
            </a: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</a:rPr>
              <a:t> </a:t>
            </a:r>
            <a:r>
              <a:rPr lang="en-US" sz="2500" err="1">
                <a:solidFill>
                  <a:srgbClr val="1F2020"/>
                </a:solidFill>
                <a:latin typeface="Open Sans"/>
                <a:ea typeface="Open Sans"/>
                <a:cs typeface="Open Sans"/>
              </a:rPr>
              <a:t>permanecem</a:t>
            </a: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</a:rPr>
              <a:t> </a:t>
            </a:r>
            <a:r>
              <a:rPr lang="en-US" sz="2500" err="1">
                <a:solidFill>
                  <a:srgbClr val="1F2020"/>
                </a:solidFill>
                <a:latin typeface="Open Sans"/>
                <a:ea typeface="Open Sans"/>
                <a:cs typeface="Open Sans"/>
              </a:rPr>
              <a:t>altas</a:t>
            </a: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</a:rPr>
              <a:t>;</a:t>
            </a:r>
            <a:endParaRPr lang="en-US" sz="2500">
              <a:solidFill>
                <a:srgbClr val="000000"/>
              </a:solidFill>
              <a:latin typeface="Open Sans"/>
              <a:ea typeface="Open Sans"/>
              <a:cs typeface="Open Sans"/>
            </a:endParaRPr>
          </a:p>
          <a:p>
            <a:pPr lvl="2">
              <a:buFont typeface="Wingdings"/>
              <a:buChar char="§"/>
            </a:pP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</a:rPr>
              <a:t> </a:t>
            </a:r>
            <a:r>
              <a:rPr lang="en-US" sz="2500" err="1">
                <a:solidFill>
                  <a:srgbClr val="1F2020"/>
                </a:solidFill>
                <a:latin typeface="Open Sans"/>
                <a:ea typeface="Open Sans"/>
                <a:cs typeface="Open Sans"/>
              </a:rPr>
              <a:t>Solução</a:t>
            </a: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</a:rPr>
              <a:t>: </a:t>
            </a:r>
            <a:r>
              <a:rPr lang="en-US" sz="2500" err="1">
                <a:solidFill>
                  <a:srgbClr val="1F2020"/>
                </a:solidFill>
                <a:latin typeface="Open Sans"/>
                <a:ea typeface="Open Sans"/>
                <a:cs typeface="Open Sans"/>
              </a:rPr>
              <a:t>Aumentar</a:t>
            </a: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</a:rPr>
              <a:t> </a:t>
            </a:r>
            <a:r>
              <a:rPr lang="en-US" sz="2500" err="1">
                <a:solidFill>
                  <a:srgbClr val="1F2020"/>
                </a:solidFill>
                <a:latin typeface="Open Sans"/>
                <a:ea typeface="Open Sans"/>
                <a:cs typeface="Open Sans"/>
              </a:rPr>
              <a:t>complexidade</a:t>
            </a: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</a:rPr>
              <a:t> do </a:t>
            </a:r>
            <a:r>
              <a:rPr lang="en-US" sz="2500" err="1">
                <a:solidFill>
                  <a:srgbClr val="1F2020"/>
                </a:solidFill>
                <a:latin typeface="Open Sans"/>
                <a:ea typeface="Open Sans"/>
                <a:cs typeface="Open Sans"/>
              </a:rPr>
              <a:t>modelo</a:t>
            </a: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</a:rPr>
              <a:t>.</a:t>
            </a:r>
            <a:endParaRPr lang="en-US" sz="2500">
              <a:latin typeface="Open Sans"/>
              <a:ea typeface="Open Sans"/>
              <a:cs typeface="Open Sans"/>
            </a:endParaRPr>
          </a:p>
          <a:p>
            <a:pPr>
              <a:buFont typeface="Arial"/>
              <a:buChar char="•"/>
            </a:pPr>
            <a:endParaRPr lang="en-US" sz="2500">
              <a:latin typeface="Open Sans"/>
              <a:ea typeface="Open Sans"/>
              <a:cs typeface="Open Sans"/>
            </a:endParaRPr>
          </a:p>
          <a:p>
            <a:pPr lvl="1">
              <a:buFont typeface="Arial"/>
              <a:buChar char="•"/>
            </a:pP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</a:rPr>
              <a:t> </a:t>
            </a:r>
            <a:r>
              <a:rPr lang="en-US" sz="2500" b="1" err="1">
                <a:solidFill>
                  <a:srgbClr val="1F2020"/>
                </a:solidFill>
                <a:latin typeface="Open Sans"/>
                <a:ea typeface="Open Sans"/>
                <a:cs typeface="Open Sans"/>
              </a:rPr>
              <a:t>Otimização</a:t>
            </a:r>
            <a:r>
              <a:rPr lang="en-US" sz="2500" b="1">
                <a:solidFill>
                  <a:srgbClr val="1F2020"/>
                </a:solidFill>
                <a:latin typeface="Open Sans"/>
                <a:ea typeface="Open Sans"/>
                <a:cs typeface="Open Sans"/>
              </a:rPr>
              <a:t> de </a:t>
            </a:r>
            <a:r>
              <a:rPr lang="en-US" sz="2500" b="1" err="1">
                <a:solidFill>
                  <a:srgbClr val="1F2020"/>
                </a:solidFill>
                <a:latin typeface="Open Sans"/>
                <a:ea typeface="Open Sans"/>
                <a:cs typeface="Open Sans"/>
              </a:rPr>
              <a:t>Hiperparâmetros</a:t>
            </a:r>
            <a:endParaRPr lang="en-US" sz="2500" err="1">
              <a:solidFill>
                <a:srgbClr val="000000"/>
              </a:solidFill>
              <a:latin typeface="Open Sans"/>
              <a:ea typeface="Open Sans"/>
              <a:cs typeface="Open Sans"/>
            </a:endParaRPr>
          </a:p>
          <a:p>
            <a:pPr lvl="2">
              <a:buFont typeface="Wingdings"/>
              <a:buChar char="§"/>
            </a:pP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</a:rPr>
              <a:t> </a:t>
            </a:r>
            <a:r>
              <a:rPr lang="en-US" sz="2500" err="1">
                <a:solidFill>
                  <a:srgbClr val="1F2020"/>
                </a:solidFill>
                <a:latin typeface="Open Sans"/>
                <a:ea typeface="Open Sans"/>
                <a:cs typeface="Open Sans"/>
              </a:rPr>
              <a:t>Validação</a:t>
            </a: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</a:rPr>
              <a:t> </a:t>
            </a:r>
            <a:r>
              <a:rPr lang="en-US" sz="2500" err="1">
                <a:solidFill>
                  <a:srgbClr val="1F2020"/>
                </a:solidFill>
                <a:latin typeface="Open Sans"/>
                <a:ea typeface="Open Sans"/>
                <a:cs typeface="Open Sans"/>
              </a:rPr>
              <a:t>cruzada</a:t>
            </a: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</a:rPr>
              <a:t>;</a:t>
            </a:r>
            <a:endParaRPr lang="en-US" sz="2500">
              <a:solidFill>
                <a:srgbClr val="000000"/>
              </a:solidFill>
              <a:latin typeface="Open Sans"/>
              <a:ea typeface="Open Sans"/>
              <a:cs typeface="Open Sans"/>
            </a:endParaRPr>
          </a:p>
          <a:p>
            <a:pPr lvl="2">
              <a:buFont typeface="Wingdings"/>
              <a:buChar char="§"/>
            </a:pP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</a:rPr>
              <a:t> Grid Search / Random Search;</a:t>
            </a:r>
            <a:endParaRPr lang="en-US" sz="2500">
              <a:solidFill>
                <a:srgbClr val="000000"/>
              </a:solidFill>
              <a:latin typeface="Open Sans"/>
              <a:ea typeface="Open Sans"/>
              <a:cs typeface="Open Sans"/>
            </a:endParaRPr>
          </a:p>
          <a:p>
            <a:pPr lvl="2">
              <a:buFont typeface="Wingdings"/>
              <a:buChar char="§"/>
            </a:pP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</a:rPr>
              <a:t> Bayesian Optimization.</a:t>
            </a:r>
            <a:endParaRPr lang="en-US" sz="2500">
              <a:latin typeface="Open Sans"/>
              <a:ea typeface="Open Sans"/>
              <a:cs typeface="Open Sans"/>
            </a:endParaRPr>
          </a:p>
        </p:txBody>
      </p:sp>
      <p:pic>
        <p:nvPicPr>
          <p:cNvPr id="8" name="Imagem 7" descr="Uma imagem com texto, diagrama, Gráfico, file&#10;&#10;Os conteúdos gerados por IA poderão estar incorretos.">
            <a:extLst>
              <a:ext uri="{FF2B5EF4-FFF2-40B4-BE49-F238E27FC236}">
                <a16:creationId xmlns:a16="http://schemas.microsoft.com/office/drawing/2014/main" id="{8F72090F-C4D6-7701-67D1-0BDF7A1846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3455" y="3096996"/>
            <a:ext cx="8816329" cy="5844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56021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0744DB-9D58-95B2-36AD-07A3975AF6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12C9DF49-4460-B5F7-49ED-156201425117}"/>
              </a:ext>
            </a:extLst>
          </p:cNvPr>
          <p:cNvSpPr/>
          <p:nvPr/>
        </p:nvSpPr>
        <p:spPr>
          <a:xfrm>
            <a:off x="329707" y="332729"/>
            <a:ext cx="369285" cy="363243"/>
          </a:xfrm>
          <a:custGeom>
            <a:avLst/>
            <a:gdLst/>
            <a:ahLst/>
            <a:cxnLst/>
            <a:rect l="l" t="t" r="r" b="b"/>
            <a:pathLst>
              <a:path w="369285" h="363243">
                <a:moveTo>
                  <a:pt x="0" y="0"/>
                </a:moveTo>
                <a:lnTo>
                  <a:pt x="369286" y="0"/>
                </a:lnTo>
                <a:lnTo>
                  <a:pt x="369286" y="363242"/>
                </a:lnTo>
                <a:lnTo>
                  <a:pt x="0" y="3632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18886DE1-341E-0FF9-E710-97277C142B57}"/>
              </a:ext>
            </a:extLst>
          </p:cNvPr>
          <p:cNvGrpSpPr/>
          <p:nvPr/>
        </p:nvGrpSpPr>
        <p:grpSpPr>
          <a:xfrm>
            <a:off x="17259300" y="9258300"/>
            <a:ext cx="1028700" cy="1028700"/>
            <a:chOff x="0" y="0"/>
            <a:chExt cx="270933" cy="270933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DA52F2C2-89AA-20DF-01FD-622F5118327E}"/>
                </a:ext>
              </a:extLst>
            </p:cNvPr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879D2BCB-603D-5313-3E2B-D67517F81AFE}"/>
                </a:ext>
              </a:extLst>
            </p:cNvPr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TextBox 6">
            <a:extLst>
              <a:ext uri="{FF2B5EF4-FFF2-40B4-BE49-F238E27FC236}">
                <a16:creationId xmlns:a16="http://schemas.microsoft.com/office/drawing/2014/main" id="{4D1A849F-BDEC-CB03-0298-4B70EDE60853}"/>
              </a:ext>
            </a:extLst>
          </p:cNvPr>
          <p:cNvSpPr txBox="1"/>
          <p:nvPr/>
        </p:nvSpPr>
        <p:spPr>
          <a:xfrm>
            <a:off x="17499918" y="9638067"/>
            <a:ext cx="547464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50</a:t>
            </a:r>
            <a:endParaRPr lang="pt-BR"/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04EE151C-8984-B9A2-B564-2FC0ABAD5111}"/>
              </a:ext>
            </a:extLst>
          </p:cNvPr>
          <p:cNvSpPr txBox="1"/>
          <p:nvPr/>
        </p:nvSpPr>
        <p:spPr>
          <a:xfrm>
            <a:off x="266295" y="1442422"/>
            <a:ext cx="6148589" cy="4222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9"/>
              </a:lnSpc>
              <a:spcBef>
                <a:spcPct val="0"/>
              </a:spcBef>
            </a:pPr>
            <a:r>
              <a:rPr lang="en-US" sz="2450" b="1" err="1">
                <a:solidFill>
                  <a:srgbClr val="E300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Análise</a:t>
            </a:r>
            <a:r>
              <a:rPr lang="en-US" sz="2450" b="1">
                <a:solidFill>
                  <a:srgbClr val="E300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de curva de </a:t>
            </a:r>
            <a:r>
              <a:rPr lang="en-US" sz="2450" b="1" err="1">
                <a:solidFill>
                  <a:srgbClr val="E300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treino</a:t>
            </a:r>
            <a:endParaRPr lang="en-US" sz="2499" b="1" err="1">
              <a:solidFill>
                <a:srgbClr val="E300FF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E837ADFC-8A46-DDE6-3755-4F93267030CC}"/>
              </a:ext>
            </a:extLst>
          </p:cNvPr>
          <p:cNvSpPr txBox="1"/>
          <p:nvPr/>
        </p:nvSpPr>
        <p:spPr>
          <a:xfrm>
            <a:off x="258112" y="334384"/>
            <a:ext cx="6204631" cy="927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20"/>
              </a:lnSpc>
            </a:pPr>
            <a:r>
              <a:rPr lang="en-US" sz="6000">
                <a:solidFill>
                  <a:srgbClr val="7402C6"/>
                </a:solidFill>
                <a:latin typeface="Anton"/>
                <a:ea typeface="Anton"/>
                <a:cs typeface="Anton"/>
                <a:sym typeface="Anton"/>
              </a:rPr>
              <a:t>SOLUÇÕES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D29AF33B-8708-AE32-D103-395DD2F7977B}"/>
              </a:ext>
            </a:extLst>
          </p:cNvPr>
          <p:cNvSpPr txBox="1"/>
          <p:nvPr/>
        </p:nvSpPr>
        <p:spPr>
          <a:xfrm>
            <a:off x="354352" y="2001198"/>
            <a:ext cx="15534648" cy="62196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9"/>
              </a:lnSpc>
            </a:pP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⚙ </a:t>
            </a:r>
            <a:r>
              <a:rPr lang="en-US" sz="2500" b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 Bold"/>
              </a:rPr>
              <a:t>O que é?</a:t>
            </a:r>
            <a:endParaRPr lang="pt-PT" sz="2500">
              <a:latin typeface="Open Sans"/>
              <a:ea typeface="Open Sans"/>
              <a:cs typeface="Open Sans"/>
            </a:endParaRPr>
          </a:p>
          <a:p>
            <a:pPr marL="457200">
              <a:buFont typeface="Arial"/>
              <a:buChar char="•"/>
            </a:pP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Técnica que </a:t>
            </a:r>
            <a:r>
              <a:rPr lang="en-US" sz="2500" err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utiliza</a:t>
            </a: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a </a:t>
            </a:r>
            <a:r>
              <a:rPr lang="en-US" sz="2500" err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análise</a:t>
            </a: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visual das curvas de </a:t>
            </a:r>
            <a:r>
              <a:rPr lang="en-US" sz="2500" err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treinamento</a:t>
            </a: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para </a:t>
            </a:r>
            <a:r>
              <a:rPr lang="en-US" sz="2500" err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identificar</a:t>
            </a: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500" err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problemas</a:t>
            </a: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e </a:t>
            </a:r>
            <a:r>
              <a:rPr lang="en-US" sz="2500" err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ajustar</a:t>
            </a: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500" err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hiperparâmetros</a:t>
            </a: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lang="en-US" sz="2500">
              <a:solidFill>
                <a:srgbClr val="1F2020"/>
              </a:solidFill>
              <a:latin typeface="Open Sans"/>
              <a:ea typeface="Open Sans"/>
              <a:cs typeface="Open Sans"/>
            </a:endParaRPr>
          </a:p>
          <a:p>
            <a:pPr>
              <a:buFont typeface="Arial"/>
              <a:buChar char="•"/>
            </a:pPr>
            <a:endParaRPr lang="en-US" sz="2500" b="1">
              <a:solidFill>
                <a:srgbClr val="1F2020"/>
              </a:solidFill>
              <a:latin typeface="Open Sans"/>
              <a:ea typeface="Open Sans"/>
              <a:cs typeface="Open Sans"/>
            </a:endParaRPr>
          </a:p>
          <a:p>
            <a:pPr lvl="1">
              <a:buFont typeface="Arial"/>
              <a:buChar char="•"/>
            </a:pPr>
            <a:r>
              <a:rPr lang="en-US" sz="2500" b="1">
                <a:solidFill>
                  <a:srgbClr val="1F2020"/>
                </a:solidFill>
                <a:latin typeface="Open Sans"/>
                <a:ea typeface="Open Sans"/>
                <a:cs typeface="Open Sans"/>
              </a:rPr>
              <a:t> </a:t>
            </a:r>
            <a:r>
              <a:rPr lang="en-US" sz="2500" b="1" err="1">
                <a:solidFill>
                  <a:srgbClr val="1F2020"/>
                </a:solidFill>
                <a:latin typeface="Open Sans"/>
                <a:ea typeface="Open Sans"/>
                <a:cs typeface="Open Sans"/>
              </a:rPr>
              <a:t>Identificação</a:t>
            </a:r>
            <a:r>
              <a:rPr lang="en-US" sz="2500" b="1">
                <a:solidFill>
                  <a:srgbClr val="1F2020"/>
                </a:solidFill>
                <a:latin typeface="Open Sans"/>
                <a:ea typeface="Open Sans"/>
                <a:cs typeface="Open Sans"/>
              </a:rPr>
              <a:t> de Overfitting</a:t>
            </a:r>
            <a:endParaRPr lang="en-US" sz="2500" b="1">
              <a:solidFill>
                <a:srgbClr val="000000"/>
              </a:solidFill>
              <a:latin typeface="Open Sans"/>
              <a:ea typeface="Open Sans"/>
              <a:cs typeface="Open Sans"/>
            </a:endParaRPr>
          </a:p>
          <a:p>
            <a:pPr marL="1257300" lvl="2" indent="-342900">
              <a:buFont typeface="Wingdings"/>
              <a:buChar char="§"/>
            </a:pPr>
            <a:r>
              <a:rPr lang="en-US" sz="2500" err="1">
                <a:solidFill>
                  <a:srgbClr val="1F2020"/>
                </a:solidFill>
                <a:latin typeface="Open Sans"/>
                <a:ea typeface="Open Sans"/>
                <a:cs typeface="Open Sans"/>
              </a:rPr>
              <a:t>Perda</a:t>
            </a: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</a:rPr>
              <a:t> de </a:t>
            </a:r>
            <a:r>
              <a:rPr lang="en-US" sz="2500" err="1">
                <a:solidFill>
                  <a:srgbClr val="1F2020"/>
                </a:solidFill>
                <a:latin typeface="Open Sans"/>
                <a:ea typeface="Open Sans"/>
                <a:cs typeface="Open Sans"/>
              </a:rPr>
              <a:t>treinamento</a:t>
            </a: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</a:rPr>
              <a:t> </a:t>
            </a:r>
            <a:r>
              <a:rPr lang="en-US" sz="2500" err="1">
                <a:solidFill>
                  <a:srgbClr val="1F2020"/>
                </a:solidFill>
                <a:latin typeface="Open Sans"/>
                <a:ea typeface="Open Sans"/>
                <a:cs typeface="Open Sans"/>
              </a:rPr>
              <a:t>diminui</a:t>
            </a: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</a:rPr>
              <a:t>, mas </a:t>
            </a:r>
            <a:r>
              <a:rPr lang="en-US" sz="2500" err="1">
                <a:solidFill>
                  <a:srgbClr val="1F2020"/>
                </a:solidFill>
                <a:latin typeface="Open Sans"/>
                <a:ea typeface="Open Sans"/>
                <a:cs typeface="Open Sans"/>
              </a:rPr>
              <a:t>perda</a:t>
            </a: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</a:rPr>
              <a:t> de </a:t>
            </a:r>
            <a:r>
              <a:rPr lang="en-US" sz="2500" err="1">
                <a:solidFill>
                  <a:srgbClr val="1F2020"/>
                </a:solidFill>
                <a:latin typeface="Open Sans"/>
                <a:ea typeface="Open Sans"/>
                <a:cs typeface="Open Sans"/>
              </a:rPr>
              <a:t>validação</a:t>
            </a: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</a:rPr>
              <a:t> </a:t>
            </a:r>
            <a:r>
              <a:rPr lang="en-US" sz="2500" err="1">
                <a:solidFill>
                  <a:srgbClr val="1F2020"/>
                </a:solidFill>
                <a:latin typeface="Open Sans"/>
                <a:ea typeface="Open Sans"/>
                <a:cs typeface="Open Sans"/>
              </a:rPr>
              <a:t>aumenta</a:t>
            </a: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</a:rPr>
              <a:t>;</a:t>
            </a:r>
            <a:endParaRPr lang="en-US" sz="2500">
              <a:solidFill>
                <a:srgbClr val="000000"/>
              </a:solidFill>
              <a:latin typeface="Open Sans"/>
              <a:ea typeface="Open Sans"/>
              <a:cs typeface="Open Sans"/>
            </a:endParaRPr>
          </a:p>
          <a:p>
            <a:pPr marL="1257300" lvl="2" indent="-342900">
              <a:buFont typeface="Wingdings"/>
              <a:buChar char="§"/>
            </a:pPr>
            <a:r>
              <a:rPr lang="en-US" sz="2500" err="1">
                <a:solidFill>
                  <a:srgbClr val="1F2020"/>
                </a:solidFill>
                <a:latin typeface="Open Sans"/>
                <a:ea typeface="Open Sans"/>
                <a:cs typeface="Open Sans"/>
              </a:rPr>
              <a:t>Solução</a:t>
            </a: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</a:rPr>
              <a:t>: </a:t>
            </a:r>
            <a:r>
              <a:rPr lang="en-US" sz="2500" err="1">
                <a:solidFill>
                  <a:srgbClr val="1F2020"/>
                </a:solidFill>
                <a:latin typeface="Open Sans"/>
                <a:ea typeface="Open Sans"/>
                <a:cs typeface="Open Sans"/>
              </a:rPr>
              <a:t>Regularização</a:t>
            </a: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</a:rPr>
              <a:t>, Early Stopping</a:t>
            </a:r>
            <a:endParaRPr lang="en-US" sz="2500">
              <a:latin typeface="Open Sans"/>
              <a:ea typeface="Open Sans"/>
              <a:cs typeface="Open Sans"/>
            </a:endParaRPr>
          </a:p>
          <a:p>
            <a:pPr>
              <a:buFont typeface="Arial"/>
              <a:buChar char="•"/>
            </a:pPr>
            <a:endParaRPr lang="en-US" sz="2500">
              <a:latin typeface="Open Sans"/>
              <a:ea typeface="Open Sans"/>
              <a:cs typeface="Open Sans"/>
            </a:endParaRPr>
          </a:p>
          <a:p>
            <a:pPr lvl="1">
              <a:buFont typeface="Arial"/>
              <a:buChar char="•"/>
            </a:pP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</a:rPr>
              <a:t> </a:t>
            </a:r>
            <a:r>
              <a:rPr lang="en-US" sz="2500" b="1" err="1">
                <a:solidFill>
                  <a:srgbClr val="1F2020"/>
                </a:solidFill>
                <a:latin typeface="Open Sans"/>
                <a:ea typeface="Open Sans"/>
                <a:cs typeface="Open Sans"/>
              </a:rPr>
              <a:t>Identificação</a:t>
            </a:r>
            <a:r>
              <a:rPr lang="en-US" sz="2500" b="1">
                <a:solidFill>
                  <a:srgbClr val="1F2020"/>
                </a:solidFill>
                <a:latin typeface="Open Sans"/>
                <a:ea typeface="Open Sans"/>
                <a:cs typeface="Open Sans"/>
              </a:rPr>
              <a:t> de Underfitting</a:t>
            </a:r>
            <a:endParaRPr lang="en-US" sz="2500">
              <a:solidFill>
                <a:srgbClr val="000000"/>
              </a:solidFill>
              <a:latin typeface="Open Sans"/>
              <a:ea typeface="Open Sans"/>
              <a:cs typeface="Open Sans"/>
            </a:endParaRPr>
          </a:p>
          <a:p>
            <a:pPr lvl="2">
              <a:buFont typeface="Wingdings"/>
              <a:buChar char="§"/>
            </a:pP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</a:rPr>
              <a:t> Ambas as </a:t>
            </a:r>
            <a:r>
              <a:rPr lang="en-US" sz="2500" err="1">
                <a:solidFill>
                  <a:srgbClr val="1F2020"/>
                </a:solidFill>
                <a:latin typeface="Open Sans"/>
                <a:ea typeface="Open Sans"/>
                <a:cs typeface="Open Sans"/>
              </a:rPr>
              <a:t>perdas</a:t>
            </a: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</a:rPr>
              <a:t> </a:t>
            </a:r>
            <a:r>
              <a:rPr lang="en-US" sz="2500" err="1">
                <a:solidFill>
                  <a:srgbClr val="1F2020"/>
                </a:solidFill>
                <a:latin typeface="Open Sans"/>
                <a:ea typeface="Open Sans"/>
                <a:cs typeface="Open Sans"/>
              </a:rPr>
              <a:t>permanecem</a:t>
            </a: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</a:rPr>
              <a:t> </a:t>
            </a:r>
            <a:r>
              <a:rPr lang="en-US" sz="2500" err="1">
                <a:solidFill>
                  <a:srgbClr val="1F2020"/>
                </a:solidFill>
                <a:latin typeface="Open Sans"/>
                <a:ea typeface="Open Sans"/>
                <a:cs typeface="Open Sans"/>
              </a:rPr>
              <a:t>altas</a:t>
            </a: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</a:rPr>
              <a:t>;</a:t>
            </a:r>
            <a:endParaRPr lang="en-US" sz="2500">
              <a:solidFill>
                <a:srgbClr val="000000"/>
              </a:solidFill>
              <a:latin typeface="Open Sans"/>
              <a:ea typeface="Open Sans"/>
              <a:cs typeface="Open Sans"/>
            </a:endParaRPr>
          </a:p>
          <a:p>
            <a:pPr lvl="2">
              <a:buFont typeface="Wingdings"/>
              <a:buChar char="§"/>
            </a:pP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</a:rPr>
              <a:t> </a:t>
            </a:r>
            <a:r>
              <a:rPr lang="en-US" sz="2500" err="1">
                <a:solidFill>
                  <a:srgbClr val="1F2020"/>
                </a:solidFill>
                <a:latin typeface="Open Sans"/>
                <a:ea typeface="Open Sans"/>
                <a:cs typeface="Open Sans"/>
              </a:rPr>
              <a:t>Solução</a:t>
            </a: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</a:rPr>
              <a:t>: </a:t>
            </a:r>
            <a:r>
              <a:rPr lang="en-US" sz="2500" err="1">
                <a:solidFill>
                  <a:srgbClr val="1F2020"/>
                </a:solidFill>
                <a:latin typeface="Open Sans"/>
                <a:ea typeface="Open Sans"/>
                <a:cs typeface="Open Sans"/>
              </a:rPr>
              <a:t>Aumentar</a:t>
            </a: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</a:rPr>
              <a:t> </a:t>
            </a:r>
            <a:r>
              <a:rPr lang="en-US" sz="2500" err="1">
                <a:solidFill>
                  <a:srgbClr val="1F2020"/>
                </a:solidFill>
                <a:latin typeface="Open Sans"/>
                <a:ea typeface="Open Sans"/>
                <a:cs typeface="Open Sans"/>
              </a:rPr>
              <a:t>complexidade</a:t>
            </a: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</a:rPr>
              <a:t> do </a:t>
            </a:r>
            <a:r>
              <a:rPr lang="en-US" sz="2500" err="1">
                <a:solidFill>
                  <a:srgbClr val="1F2020"/>
                </a:solidFill>
                <a:latin typeface="Open Sans"/>
                <a:ea typeface="Open Sans"/>
                <a:cs typeface="Open Sans"/>
              </a:rPr>
              <a:t>modelo</a:t>
            </a: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</a:rPr>
              <a:t>.</a:t>
            </a:r>
            <a:endParaRPr lang="en-US" sz="2500">
              <a:latin typeface="Open Sans"/>
              <a:ea typeface="Open Sans"/>
              <a:cs typeface="Open Sans"/>
            </a:endParaRPr>
          </a:p>
          <a:p>
            <a:pPr>
              <a:buFont typeface="Arial"/>
              <a:buChar char="•"/>
            </a:pPr>
            <a:endParaRPr lang="en-US" sz="2500">
              <a:latin typeface="Open Sans"/>
              <a:ea typeface="Open Sans"/>
              <a:cs typeface="Open Sans"/>
            </a:endParaRPr>
          </a:p>
          <a:p>
            <a:pPr lvl="1">
              <a:buFont typeface="Arial"/>
              <a:buChar char="•"/>
            </a:pP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</a:rPr>
              <a:t> </a:t>
            </a:r>
            <a:r>
              <a:rPr lang="en-US" sz="2500" b="1" err="1">
                <a:solidFill>
                  <a:srgbClr val="1F2020"/>
                </a:solidFill>
                <a:latin typeface="Open Sans"/>
                <a:ea typeface="Open Sans"/>
                <a:cs typeface="Open Sans"/>
              </a:rPr>
              <a:t>Otimização</a:t>
            </a:r>
            <a:r>
              <a:rPr lang="en-US" sz="2500" b="1">
                <a:solidFill>
                  <a:srgbClr val="1F2020"/>
                </a:solidFill>
                <a:latin typeface="Open Sans"/>
                <a:ea typeface="Open Sans"/>
                <a:cs typeface="Open Sans"/>
              </a:rPr>
              <a:t> de </a:t>
            </a:r>
            <a:r>
              <a:rPr lang="en-US" sz="2500" b="1" err="1">
                <a:solidFill>
                  <a:srgbClr val="1F2020"/>
                </a:solidFill>
                <a:latin typeface="Open Sans"/>
                <a:ea typeface="Open Sans"/>
                <a:cs typeface="Open Sans"/>
              </a:rPr>
              <a:t>Hiperparâmetros</a:t>
            </a:r>
            <a:endParaRPr lang="en-US" sz="2500" err="1">
              <a:solidFill>
                <a:srgbClr val="000000"/>
              </a:solidFill>
              <a:latin typeface="Open Sans"/>
              <a:ea typeface="Open Sans"/>
              <a:cs typeface="Open Sans"/>
            </a:endParaRPr>
          </a:p>
          <a:p>
            <a:pPr lvl="2">
              <a:buFont typeface="Wingdings"/>
              <a:buChar char="§"/>
            </a:pP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</a:rPr>
              <a:t> </a:t>
            </a:r>
            <a:r>
              <a:rPr lang="en-US" sz="2500" err="1">
                <a:solidFill>
                  <a:srgbClr val="1F2020"/>
                </a:solidFill>
                <a:latin typeface="Open Sans"/>
                <a:ea typeface="Open Sans"/>
                <a:cs typeface="Open Sans"/>
              </a:rPr>
              <a:t>Validação</a:t>
            </a: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</a:rPr>
              <a:t> </a:t>
            </a:r>
            <a:r>
              <a:rPr lang="en-US" sz="2500" err="1">
                <a:solidFill>
                  <a:srgbClr val="1F2020"/>
                </a:solidFill>
                <a:latin typeface="Open Sans"/>
                <a:ea typeface="Open Sans"/>
                <a:cs typeface="Open Sans"/>
              </a:rPr>
              <a:t>cruzada</a:t>
            </a: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</a:rPr>
              <a:t>;</a:t>
            </a:r>
            <a:endParaRPr lang="en-US" sz="2500">
              <a:solidFill>
                <a:srgbClr val="000000"/>
              </a:solidFill>
              <a:latin typeface="Open Sans"/>
              <a:ea typeface="Open Sans"/>
              <a:cs typeface="Open Sans"/>
            </a:endParaRPr>
          </a:p>
          <a:p>
            <a:pPr lvl="2">
              <a:buFont typeface="Wingdings"/>
              <a:buChar char="§"/>
            </a:pP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</a:rPr>
              <a:t> Grid Search / Random Search;</a:t>
            </a:r>
            <a:endParaRPr lang="en-US" sz="2500">
              <a:solidFill>
                <a:srgbClr val="000000"/>
              </a:solidFill>
              <a:latin typeface="Open Sans"/>
              <a:ea typeface="Open Sans"/>
              <a:cs typeface="Open Sans"/>
            </a:endParaRPr>
          </a:p>
          <a:p>
            <a:pPr lvl="2">
              <a:buFont typeface="Wingdings"/>
              <a:buChar char="§"/>
            </a:pP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</a:rPr>
              <a:t> Bayesian Optimization.</a:t>
            </a:r>
            <a:endParaRPr lang="en-US" sz="2500">
              <a:latin typeface="Open Sans"/>
              <a:ea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15114178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59300" y="9258300"/>
            <a:ext cx="1028700" cy="1028700"/>
            <a:chOff x="0" y="0"/>
            <a:chExt cx="270933" cy="2709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-2630434" y="5551842"/>
            <a:ext cx="8229600" cy="8229600"/>
          </a:xfrm>
          <a:custGeom>
            <a:avLst/>
            <a:gdLst/>
            <a:ahLst/>
            <a:cxnLst/>
            <a:rect l="l" t="t" r="r" b="b"/>
            <a:pathLst>
              <a:path w="8229600" h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5889000" y="1031011"/>
            <a:ext cx="4316765" cy="4316765"/>
          </a:xfrm>
          <a:custGeom>
            <a:avLst/>
            <a:gdLst/>
            <a:ahLst/>
            <a:cxnLst/>
            <a:rect l="l" t="t" r="r" b="b"/>
            <a:pathLst>
              <a:path w="4316765" h="4316765">
                <a:moveTo>
                  <a:pt x="0" y="0"/>
                </a:moveTo>
                <a:lnTo>
                  <a:pt x="4316765" y="0"/>
                </a:lnTo>
                <a:lnTo>
                  <a:pt x="4316765" y="4316765"/>
                </a:lnTo>
                <a:lnTo>
                  <a:pt x="0" y="43167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354352" y="1905948"/>
            <a:ext cx="10237042" cy="62543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99"/>
              </a:lnSpc>
            </a:pPr>
            <a:r>
              <a:rPr lang="en-US" sz="2500" b="1">
                <a:solidFill>
                  <a:srgbClr val="1F202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⚙ Definição:</a:t>
            </a:r>
          </a:p>
          <a:p>
            <a:pPr marL="539641" lvl="1" indent="-269820" algn="just">
              <a:lnSpc>
                <a:spcPts val="3499"/>
              </a:lnSpc>
              <a:buFont typeface="Arial"/>
              <a:buChar char="•"/>
            </a:pP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Variáveis de configuração externas que são definidas antes do treinamento e controlam como o modelo aprende;</a:t>
            </a:r>
          </a:p>
          <a:p>
            <a:pPr marL="539641" lvl="1" indent="-269820" algn="just">
              <a:lnSpc>
                <a:spcPts val="3499"/>
              </a:lnSpc>
              <a:buFont typeface="Arial"/>
              <a:buChar char="•"/>
            </a:pP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São as "ferramentas" que moldam o processo de aprendizado.</a:t>
            </a:r>
          </a:p>
          <a:p>
            <a:pPr algn="just">
              <a:lnSpc>
                <a:spcPts val="3499"/>
              </a:lnSpc>
            </a:pPr>
            <a:endParaRPr lang="en-US" sz="2500">
              <a:solidFill>
                <a:srgbClr val="1F202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just">
              <a:lnSpc>
                <a:spcPts val="3499"/>
              </a:lnSpc>
            </a:pP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⭐ </a:t>
            </a:r>
            <a:r>
              <a:rPr lang="en-US" sz="2500" b="1">
                <a:solidFill>
                  <a:srgbClr val="1F202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Por que são importantes?</a:t>
            </a:r>
          </a:p>
          <a:p>
            <a:pPr marL="539641" lvl="1" indent="-269820" algn="just">
              <a:lnSpc>
                <a:spcPts val="3499"/>
              </a:lnSpc>
              <a:buFont typeface="Arial"/>
              <a:buChar char="•"/>
            </a:pP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Desempenho: Impactam diretamente a precisão do modelo;</a:t>
            </a:r>
          </a:p>
          <a:p>
            <a:pPr marL="539641" lvl="1" indent="-269820" algn="just">
              <a:lnSpc>
                <a:spcPts val="3499"/>
              </a:lnSpc>
              <a:buFont typeface="Arial"/>
              <a:buChar char="•"/>
            </a:pP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Velocidade: Controlam rapidez do treinamento;</a:t>
            </a:r>
          </a:p>
          <a:p>
            <a:pPr marL="539641" lvl="1" indent="-269820" algn="just">
              <a:lnSpc>
                <a:spcPts val="3499"/>
              </a:lnSpc>
              <a:buFont typeface="Arial"/>
              <a:buChar char="•"/>
            </a:pP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Complexidade: Definem capacidade do modelo;</a:t>
            </a:r>
          </a:p>
          <a:p>
            <a:pPr marL="539641" lvl="1" indent="-269820" algn="just">
              <a:lnSpc>
                <a:spcPts val="3499"/>
              </a:lnSpc>
              <a:buFont typeface="Arial"/>
              <a:buChar char="•"/>
            </a:pP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Estabilidade: Influenciam robustez do treinamento.</a:t>
            </a:r>
          </a:p>
          <a:p>
            <a:pPr algn="just">
              <a:lnSpc>
                <a:spcPts val="3499"/>
              </a:lnSpc>
            </a:pPr>
            <a:endParaRPr lang="en-US" sz="2500">
              <a:solidFill>
                <a:srgbClr val="1F202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ctr">
              <a:lnSpc>
                <a:spcPts val="3499"/>
              </a:lnSpc>
            </a:pPr>
            <a:r>
              <a:rPr lang="en-US" sz="2500" b="1">
                <a:solidFill>
                  <a:srgbClr val="1F202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Enquanto o Backpropagation é o motor que impulsiona o aprendizado, os hiperparâmetros são as alavancas de controle que guiam esse motor.</a:t>
            </a:r>
          </a:p>
        </p:txBody>
      </p:sp>
      <p:sp>
        <p:nvSpPr>
          <p:cNvPr id="8" name="Freeform 8"/>
          <p:cNvSpPr/>
          <p:nvPr/>
        </p:nvSpPr>
        <p:spPr>
          <a:xfrm>
            <a:off x="11478180" y="1953573"/>
            <a:ext cx="6569202" cy="5172303"/>
          </a:xfrm>
          <a:custGeom>
            <a:avLst/>
            <a:gdLst/>
            <a:ahLst/>
            <a:cxnLst/>
            <a:rect l="l" t="t" r="r" b="b"/>
            <a:pathLst>
              <a:path w="6569202" h="5172303">
                <a:moveTo>
                  <a:pt x="0" y="0"/>
                </a:moveTo>
                <a:lnTo>
                  <a:pt x="6569202" y="0"/>
                </a:lnTo>
                <a:lnTo>
                  <a:pt x="6569202" y="5172303"/>
                </a:lnTo>
                <a:lnTo>
                  <a:pt x="0" y="517230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7499918" y="9638067"/>
            <a:ext cx="547464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53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70677" y="269686"/>
            <a:ext cx="5328489" cy="927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20"/>
              </a:lnSpc>
            </a:pPr>
            <a:r>
              <a:rPr lang="en-US" sz="6000">
                <a:solidFill>
                  <a:srgbClr val="1F2020"/>
                </a:solidFill>
                <a:latin typeface="Anton"/>
                <a:ea typeface="Anton"/>
                <a:cs typeface="Anton"/>
                <a:sym typeface="Anton"/>
              </a:rPr>
              <a:t>O QUE SÃO 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296984" y="269686"/>
            <a:ext cx="6204631" cy="927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20"/>
              </a:lnSpc>
            </a:pPr>
            <a:r>
              <a:rPr lang="en-US" sz="6000">
                <a:solidFill>
                  <a:srgbClr val="7402C6"/>
                </a:solidFill>
                <a:latin typeface="Anton"/>
                <a:ea typeface="Anton"/>
                <a:cs typeface="Anton"/>
                <a:sym typeface="Anton"/>
              </a:rPr>
              <a:t>HIPERPARÂMETROS?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29707" y="332729"/>
            <a:ext cx="369285" cy="363243"/>
          </a:xfrm>
          <a:custGeom>
            <a:avLst/>
            <a:gdLst/>
            <a:ahLst/>
            <a:cxnLst/>
            <a:rect l="l" t="t" r="r" b="b"/>
            <a:pathLst>
              <a:path w="369285" h="363243">
                <a:moveTo>
                  <a:pt x="0" y="0"/>
                </a:moveTo>
                <a:lnTo>
                  <a:pt x="369286" y="0"/>
                </a:lnTo>
                <a:lnTo>
                  <a:pt x="369286" y="363242"/>
                </a:lnTo>
                <a:lnTo>
                  <a:pt x="0" y="3632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7259300" y="9258300"/>
            <a:ext cx="1028700" cy="1028700"/>
            <a:chOff x="0" y="0"/>
            <a:chExt cx="270933" cy="2709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7499918" y="9638067"/>
            <a:ext cx="547464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54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66295" y="1442422"/>
            <a:ext cx="6148589" cy="4222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E300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Parâmetros vs. Hiperparâmetros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337774" y="3442107"/>
            <a:ext cx="4697187" cy="677751"/>
            <a:chOff x="0" y="0"/>
            <a:chExt cx="1237119" cy="17850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237119" cy="178502"/>
            </a:xfrm>
            <a:custGeom>
              <a:avLst/>
              <a:gdLst/>
              <a:ahLst/>
              <a:cxnLst/>
              <a:rect l="l" t="t" r="r" b="b"/>
              <a:pathLst>
                <a:path w="1237119" h="178502">
                  <a:moveTo>
                    <a:pt x="0" y="0"/>
                  </a:moveTo>
                  <a:lnTo>
                    <a:pt x="1237119" y="0"/>
                  </a:lnTo>
                  <a:lnTo>
                    <a:pt x="1237119" y="178502"/>
                  </a:lnTo>
                  <a:lnTo>
                    <a:pt x="0" y="178502"/>
                  </a:lnTo>
                  <a:close/>
                </a:path>
              </a:pathLst>
            </a:custGeom>
            <a:gradFill rotWithShape="1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1237119" cy="2166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028700" y="3563812"/>
            <a:ext cx="4971768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 PARÂMETROS DO MODELO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8700" y="4690255"/>
            <a:ext cx="5838380" cy="2491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 b="1">
                <a:solidFill>
                  <a:srgbClr val="E300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Aprendidos a partir dos dados;</a:t>
            </a:r>
          </a:p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 b="1">
                <a:solidFill>
                  <a:srgbClr val="E300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Pesos e vieses dos neurônios;</a:t>
            </a:r>
          </a:p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 b="1">
                <a:solidFill>
                  <a:srgbClr val="E300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Ajustados automaticamente pelo;</a:t>
            </a:r>
          </a:p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 b="1">
                <a:solidFill>
                  <a:srgbClr val="E300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Backpropagation;</a:t>
            </a:r>
          </a:p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 b="1">
                <a:solidFill>
                  <a:srgbClr val="E300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Resultado do processo de treinamento.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70677" y="269686"/>
            <a:ext cx="5328489" cy="927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20"/>
              </a:lnSpc>
            </a:pPr>
            <a:r>
              <a:rPr lang="en-US" sz="6000">
                <a:solidFill>
                  <a:srgbClr val="1F2020"/>
                </a:solidFill>
                <a:latin typeface="Anton"/>
                <a:ea typeface="Anton"/>
                <a:cs typeface="Anton"/>
                <a:sym typeface="Anton"/>
              </a:rPr>
              <a:t>O QUE SÃO  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296984" y="269686"/>
            <a:ext cx="6204631" cy="927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20"/>
              </a:lnSpc>
            </a:pPr>
            <a:r>
              <a:rPr lang="en-US" sz="6000">
                <a:solidFill>
                  <a:srgbClr val="7402C6"/>
                </a:solidFill>
                <a:latin typeface="Anton"/>
                <a:ea typeface="Anton"/>
                <a:cs typeface="Anton"/>
                <a:sym typeface="Anton"/>
              </a:rPr>
              <a:t>HIPERPARÂMETROS?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10791783" y="3442107"/>
            <a:ext cx="4697187" cy="677751"/>
            <a:chOff x="0" y="0"/>
            <a:chExt cx="1237119" cy="178502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237119" cy="178502"/>
            </a:xfrm>
            <a:custGeom>
              <a:avLst/>
              <a:gdLst/>
              <a:ahLst/>
              <a:cxnLst/>
              <a:rect l="l" t="t" r="r" b="b"/>
              <a:pathLst>
                <a:path w="1237119" h="178502">
                  <a:moveTo>
                    <a:pt x="0" y="0"/>
                  </a:moveTo>
                  <a:lnTo>
                    <a:pt x="1237119" y="0"/>
                  </a:lnTo>
                  <a:lnTo>
                    <a:pt x="1237119" y="178502"/>
                  </a:lnTo>
                  <a:lnTo>
                    <a:pt x="0" y="178502"/>
                  </a:lnTo>
                  <a:close/>
                </a:path>
              </a:pathLst>
            </a:custGeom>
            <a:gradFill rotWithShape="1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1237119" cy="2166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10482710" y="3563812"/>
            <a:ext cx="4971768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 HIPERPARÂMETROS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482710" y="4690255"/>
            <a:ext cx="5838380" cy="2491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 b="1">
                <a:solidFill>
                  <a:srgbClr val="E300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Definidos pelo usuário antes do treino;</a:t>
            </a:r>
          </a:p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 b="1">
                <a:solidFill>
                  <a:srgbClr val="E300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Taxa de aprendizado, arquitetura • Controlam o processo de treinamento;</a:t>
            </a:r>
          </a:p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 b="1">
                <a:solidFill>
                  <a:srgbClr val="E300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Experimentação e ajuste manual. 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B0FB79-E20E-74CF-270E-2AE4A60340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C1DAA58F-D00F-753F-8257-59D78B154A89}"/>
              </a:ext>
            </a:extLst>
          </p:cNvPr>
          <p:cNvSpPr/>
          <p:nvPr/>
        </p:nvSpPr>
        <p:spPr>
          <a:xfrm>
            <a:off x="329707" y="332729"/>
            <a:ext cx="369285" cy="363243"/>
          </a:xfrm>
          <a:custGeom>
            <a:avLst/>
            <a:gdLst/>
            <a:ahLst/>
            <a:cxnLst/>
            <a:rect l="l" t="t" r="r" b="b"/>
            <a:pathLst>
              <a:path w="369285" h="363243">
                <a:moveTo>
                  <a:pt x="0" y="0"/>
                </a:moveTo>
                <a:lnTo>
                  <a:pt x="369286" y="0"/>
                </a:lnTo>
                <a:lnTo>
                  <a:pt x="369286" y="363242"/>
                </a:lnTo>
                <a:lnTo>
                  <a:pt x="0" y="3632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4324376D-520E-9154-2DC0-1ED44C5B7D67}"/>
              </a:ext>
            </a:extLst>
          </p:cNvPr>
          <p:cNvGrpSpPr/>
          <p:nvPr/>
        </p:nvGrpSpPr>
        <p:grpSpPr>
          <a:xfrm>
            <a:off x="17259300" y="9258300"/>
            <a:ext cx="1028700" cy="1028700"/>
            <a:chOff x="0" y="0"/>
            <a:chExt cx="270933" cy="270933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75980714-FA7B-248B-9607-ADE42E54E77E}"/>
                </a:ext>
              </a:extLst>
            </p:cNvPr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CF2CED71-782F-4A91-4A22-46D281ECBD6B}"/>
                </a:ext>
              </a:extLst>
            </p:cNvPr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TextBox 6">
            <a:extLst>
              <a:ext uri="{FF2B5EF4-FFF2-40B4-BE49-F238E27FC236}">
                <a16:creationId xmlns:a16="http://schemas.microsoft.com/office/drawing/2014/main" id="{23F9CADC-AAB7-7322-6A65-227A9E610389}"/>
              </a:ext>
            </a:extLst>
          </p:cNvPr>
          <p:cNvSpPr txBox="1"/>
          <p:nvPr/>
        </p:nvSpPr>
        <p:spPr>
          <a:xfrm>
            <a:off x="17499918" y="9638067"/>
            <a:ext cx="547464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55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AA540363-827B-0E76-19B9-958D3D0FBBB5}"/>
              </a:ext>
            </a:extLst>
          </p:cNvPr>
          <p:cNvSpPr txBox="1"/>
          <p:nvPr/>
        </p:nvSpPr>
        <p:spPr>
          <a:xfrm>
            <a:off x="266295" y="1442422"/>
            <a:ext cx="6148589" cy="4222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E300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Parâmetros vs. Hiperparâmetros</a:t>
            </a:r>
          </a:p>
        </p:txBody>
      </p:sp>
      <p:grpSp>
        <p:nvGrpSpPr>
          <p:cNvPr id="8" name="Group 8">
            <a:extLst>
              <a:ext uri="{FF2B5EF4-FFF2-40B4-BE49-F238E27FC236}">
                <a16:creationId xmlns:a16="http://schemas.microsoft.com/office/drawing/2014/main" id="{199BC031-A5DA-2121-9D03-8D9F92D3E439}"/>
              </a:ext>
            </a:extLst>
          </p:cNvPr>
          <p:cNvGrpSpPr/>
          <p:nvPr/>
        </p:nvGrpSpPr>
        <p:grpSpPr>
          <a:xfrm>
            <a:off x="6297963" y="2363805"/>
            <a:ext cx="4697187" cy="677751"/>
            <a:chOff x="0" y="0"/>
            <a:chExt cx="1237119" cy="178502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FE103FFD-EA28-13FF-9D14-8E77FEB2BD7B}"/>
                </a:ext>
              </a:extLst>
            </p:cNvPr>
            <p:cNvSpPr/>
            <p:nvPr/>
          </p:nvSpPr>
          <p:spPr>
            <a:xfrm>
              <a:off x="0" y="0"/>
              <a:ext cx="1237119" cy="178502"/>
            </a:xfrm>
            <a:custGeom>
              <a:avLst/>
              <a:gdLst/>
              <a:ahLst/>
              <a:cxnLst/>
              <a:rect l="l" t="t" r="r" b="b"/>
              <a:pathLst>
                <a:path w="1237119" h="178502">
                  <a:moveTo>
                    <a:pt x="0" y="0"/>
                  </a:moveTo>
                  <a:lnTo>
                    <a:pt x="1237119" y="0"/>
                  </a:lnTo>
                  <a:lnTo>
                    <a:pt x="1237119" y="178502"/>
                  </a:lnTo>
                  <a:lnTo>
                    <a:pt x="0" y="178502"/>
                  </a:lnTo>
                  <a:close/>
                </a:path>
              </a:pathLst>
            </a:custGeom>
            <a:gradFill rotWithShape="1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337995BB-7CB3-0687-4344-3C00716C4FB0}"/>
                </a:ext>
              </a:extLst>
            </p:cNvPr>
            <p:cNvSpPr txBox="1"/>
            <p:nvPr/>
          </p:nvSpPr>
          <p:spPr>
            <a:xfrm>
              <a:off x="0" y="-38100"/>
              <a:ext cx="1237119" cy="2166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1" name="TextBox 11">
            <a:extLst>
              <a:ext uri="{FF2B5EF4-FFF2-40B4-BE49-F238E27FC236}">
                <a16:creationId xmlns:a16="http://schemas.microsoft.com/office/drawing/2014/main" id="{CA649378-5E47-4749-4969-5559A64E9750}"/>
              </a:ext>
            </a:extLst>
          </p:cNvPr>
          <p:cNvSpPr txBox="1"/>
          <p:nvPr/>
        </p:nvSpPr>
        <p:spPr>
          <a:xfrm>
            <a:off x="5988889" y="2485510"/>
            <a:ext cx="4971768" cy="4064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PROBLEMA</a:t>
            </a:r>
            <a:endParaRPr lang="en-US" sz="2400" b="1">
              <a:solidFill>
                <a:srgbClr val="FFFFFF"/>
              </a:solidFill>
              <a:latin typeface="Open Sans Bold"/>
              <a:ea typeface="Open Sans Bold"/>
              <a:cs typeface="Open Sans Bold"/>
            </a:endParaRP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C37FCD1C-C7DD-CC29-F79F-CF25CA9A91A2}"/>
              </a:ext>
            </a:extLst>
          </p:cNvPr>
          <p:cNvSpPr txBox="1"/>
          <p:nvPr/>
        </p:nvSpPr>
        <p:spPr>
          <a:xfrm>
            <a:off x="-6470" y="3547255"/>
            <a:ext cx="7753500" cy="57708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42950" lvl="1" indent="-285750">
              <a:buFont typeface="Arial,Sans-Serif"/>
              <a:buChar char="•"/>
            </a:pPr>
            <a:r>
              <a:rPr lang="en-US" sz="2500" b="1">
                <a:latin typeface="Open Sans"/>
                <a:ea typeface="Open Sans"/>
                <a:cs typeface="Open Sans"/>
                <a:sym typeface="Open Sans Bold"/>
              </a:rPr>
              <a:t> PROBLEMA: </a:t>
            </a:r>
            <a:r>
              <a:rPr lang="en-US" sz="2500" b="1" err="1">
                <a:latin typeface="Open Sans"/>
                <a:ea typeface="Open Sans"/>
                <a:cs typeface="Open Sans"/>
                <a:sym typeface="Open Sans Bold"/>
              </a:rPr>
              <a:t>Escolha</a:t>
            </a:r>
            <a:r>
              <a:rPr lang="en-US" sz="2500" b="1">
                <a:latin typeface="Open Sans"/>
                <a:ea typeface="Open Sans"/>
                <a:cs typeface="Open Sans"/>
                <a:sym typeface="Open Sans Bold"/>
              </a:rPr>
              <a:t> de </a:t>
            </a:r>
            <a:r>
              <a:rPr lang="en-US" sz="2500" b="1" err="1">
                <a:latin typeface="Open Sans"/>
                <a:ea typeface="Open Sans"/>
                <a:cs typeface="Open Sans"/>
                <a:sym typeface="Open Sans Bold"/>
              </a:rPr>
              <a:t>Hiperparâmetros</a:t>
            </a:r>
            <a:r>
              <a:rPr lang="en-US" sz="2500" b="1">
                <a:latin typeface="Open Sans"/>
                <a:ea typeface="Open Sans"/>
                <a:cs typeface="Open Sans"/>
                <a:sym typeface="Open Sans Bold"/>
              </a:rPr>
              <a:t> </a:t>
            </a:r>
            <a:r>
              <a:rPr lang="en-US" sz="2500" b="1" err="1">
                <a:latin typeface="Open Sans"/>
                <a:ea typeface="Open Sans"/>
                <a:cs typeface="Open Sans"/>
                <a:sym typeface="Open Sans Bold"/>
              </a:rPr>
              <a:t>Classificação</a:t>
            </a:r>
            <a:r>
              <a:rPr lang="en-US" sz="2500" b="1">
                <a:latin typeface="Open Sans"/>
                <a:ea typeface="Open Sans"/>
                <a:cs typeface="Open Sans"/>
                <a:sym typeface="Open Sans Bold"/>
              </a:rPr>
              <a:t> de Imagens</a:t>
            </a:r>
            <a:endParaRPr lang="pt-PT" sz="2500" b="1">
              <a:latin typeface="Open Sans"/>
              <a:ea typeface="Open Sans"/>
              <a:cs typeface="Open Sans"/>
            </a:endParaRPr>
          </a:p>
          <a:p>
            <a:pPr lvl="2">
              <a:buFont typeface="Wingdings"/>
              <a:buChar char="§"/>
            </a:pPr>
            <a:r>
              <a:rPr lang="en-US" sz="2500">
                <a:latin typeface="Open Sans"/>
                <a:ea typeface="Open Sans"/>
                <a:cs typeface="Open Sans"/>
                <a:sym typeface="Open Sans Bold"/>
              </a:rPr>
              <a:t> </a:t>
            </a:r>
            <a:r>
              <a:rPr lang="en-US" sz="2500" b="1" err="1">
                <a:latin typeface="Open Sans"/>
                <a:ea typeface="Open Sans"/>
                <a:cs typeface="Open Sans"/>
                <a:sym typeface="Open Sans Bold"/>
              </a:rPr>
              <a:t>Cenário</a:t>
            </a:r>
            <a:r>
              <a:rPr lang="en-US" sz="2500" b="1">
                <a:latin typeface="Open Sans"/>
                <a:ea typeface="Open Sans"/>
                <a:cs typeface="Open Sans"/>
                <a:sym typeface="Open Sans Bold"/>
              </a:rPr>
              <a:t>:</a:t>
            </a:r>
            <a:endParaRPr lang="en-US" sz="2500" b="1">
              <a:latin typeface="Open Sans"/>
              <a:ea typeface="Open Sans"/>
              <a:cs typeface="Open Sans"/>
            </a:endParaRPr>
          </a:p>
          <a:p>
            <a:pPr lvl="3">
              <a:buFont typeface="Arial"/>
              <a:buChar char="•"/>
            </a:pPr>
            <a:r>
              <a:rPr lang="en-US" sz="2500">
                <a:latin typeface="Open Sans"/>
                <a:ea typeface="Open Sans"/>
                <a:cs typeface="Open Sans"/>
                <a:sym typeface="Open Sans Bold"/>
              </a:rPr>
              <a:t> </a:t>
            </a:r>
            <a:r>
              <a:rPr lang="en-US" sz="2500" err="1">
                <a:latin typeface="Open Sans"/>
                <a:ea typeface="Open Sans"/>
                <a:cs typeface="Open Sans"/>
                <a:sym typeface="Open Sans Bold"/>
              </a:rPr>
              <a:t>Você</a:t>
            </a:r>
            <a:r>
              <a:rPr lang="en-US" sz="2500">
                <a:latin typeface="Open Sans"/>
                <a:ea typeface="Open Sans"/>
                <a:cs typeface="Open Sans"/>
                <a:sym typeface="Open Sans Bold"/>
              </a:rPr>
              <a:t> </a:t>
            </a:r>
            <a:r>
              <a:rPr lang="en-US" sz="2500" err="1">
                <a:latin typeface="Open Sans"/>
                <a:ea typeface="Open Sans"/>
                <a:cs typeface="Open Sans"/>
                <a:sym typeface="Open Sans Bold"/>
              </a:rPr>
              <a:t>precisa</a:t>
            </a:r>
            <a:r>
              <a:rPr lang="en-US" sz="2500">
                <a:latin typeface="Open Sans"/>
                <a:ea typeface="Open Sans"/>
                <a:cs typeface="Open Sans"/>
                <a:sym typeface="Open Sans Bold"/>
              </a:rPr>
              <a:t> </a:t>
            </a:r>
            <a:r>
              <a:rPr lang="en-US" sz="2500" err="1">
                <a:latin typeface="Open Sans"/>
                <a:ea typeface="Open Sans"/>
                <a:cs typeface="Open Sans"/>
                <a:sym typeface="Open Sans Bold"/>
              </a:rPr>
              <a:t>treinar</a:t>
            </a:r>
            <a:r>
              <a:rPr lang="en-US" sz="2500">
                <a:latin typeface="Open Sans"/>
                <a:ea typeface="Open Sans"/>
                <a:cs typeface="Open Sans"/>
                <a:sym typeface="Open Sans Bold"/>
              </a:rPr>
              <a:t> </a:t>
            </a:r>
            <a:r>
              <a:rPr lang="en-US" sz="2500" err="1">
                <a:latin typeface="Open Sans"/>
                <a:ea typeface="Open Sans"/>
                <a:cs typeface="Open Sans"/>
                <a:sym typeface="Open Sans Bold"/>
              </a:rPr>
              <a:t>uma</a:t>
            </a:r>
            <a:r>
              <a:rPr lang="en-US" sz="2500">
                <a:latin typeface="Open Sans"/>
                <a:ea typeface="Open Sans"/>
                <a:cs typeface="Open Sans"/>
                <a:sym typeface="Open Sans Bold"/>
              </a:rPr>
              <a:t> CNN para </a:t>
            </a:r>
            <a:r>
              <a:rPr lang="en-US" sz="2500" err="1">
                <a:latin typeface="Open Sans"/>
                <a:ea typeface="Open Sans"/>
                <a:cs typeface="Open Sans"/>
                <a:sym typeface="Open Sans Bold"/>
              </a:rPr>
              <a:t>classificar</a:t>
            </a:r>
            <a:r>
              <a:rPr lang="en-US" sz="2500">
                <a:latin typeface="Open Sans"/>
                <a:ea typeface="Open Sans"/>
                <a:cs typeface="Open Sans"/>
                <a:sym typeface="Open Sans Bold"/>
              </a:rPr>
              <a:t> imagens de </a:t>
            </a:r>
            <a:r>
              <a:rPr lang="en-US" sz="2500" err="1">
                <a:latin typeface="Open Sans"/>
                <a:ea typeface="Open Sans"/>
                <a:cs typeface="Open Sans"/>
                <a:sym typeface="Open Sans Bold"/>
              </a:rPr>
              <a:t>raios</a:t>
            </a:r>
            <a:r>
              <a:rPr lang="en-US" sz="2500">
                <a:latin typeface="Open Sans"/>
                <a:ea typeface="Open Sans"/>
                <a:cs typeface="Open Sans"/>
                <a:sym typeface="Open Sans Bold"/>
              </a:rPr>
              <a:t>-X </a:t>
            </a:r>
            <a:r>
              <a:rPr lang="en-US" sz="2500" err="1">
                <a:latin typeface="Open Sans"/>
                <a:ea typeface="Open Sans"/>
                <a:cs typeface="Open Sans"/>
                <a:sym typeface="Open Sans Bold"/>
              </a:rPr>
              <a:t>em</a:t>
            </a:r>
            <a:r>
              <a:rPr lang="en-US" sz="2500">
                <a:latin typeface="Open Sans"/>
                <a:ea typeface="Open Sans"/>
                <a:cs typeface="Open Sans"/>
                <a:sym typeface="Open Sans Bold"/>
              </a:rPr>
              <a:t> "normal" </a:t>
            </a:r>
            <a:r>
              <a:rPr lang="en-US" sz="2500" err="1">
                <a:latin typeface="Open Sans"/>
                <a:ea typeface="Open Sans"/>
                <a:cs typeface="Open Sans"/>
                <a:sym typeface="Open Sans Bold"/>
              </a:rPr>
              <a:t>ou</a:t>
            </a:r>
            <a:r>
              <a:rPr lang="en-US" sz="2500">
                <a:latin typeface="Open Sans"/>
                <a:ea typeface="Open Sans"/>
                <a:cs typeface="Open Sans"/>
                <a:sym typeface="Open Sans Bold"/>
              </a:rPr>
              <a:t> "pneumonia". Como </a:t>
            </a:r>
            <a:r>
              <a:rPr lang="en-US" sz="2500" err="1">
                <a:latin typeface="Open Sans"/>
                <a:ea typeface="Open Sans"/>
                <a:cs typeface="Open Sans"/>
                <a:sym typeface="Open Sans Bold"/>
              </a:rPr>
              <a:t>escolher</a:t>
            </a:r>
            <a:r>
              <a:rPr lang="en-US" sz="2500">
                <a:latin typeface="Open Sans"/>
                <a:ea typeface="Open Sans"/>
                <a:cs typeface="Open Sans"/>
                <a:sym typeface="Open Sans Bold"/>
              </a:rPr>
              <a:t> </a:t>
            </a:r>
            <a:r>
              <a:rPr lang="en-US" sz="2500" err="1">
                <a:latin typeface="Open Sans"/>
                <a:ea typeface="Open Sans"/>
                <a:cs typeface="Open Sans"/>
                <a:sym typeface="Open Sans Bold"/>
              </a:rPr>
              <a:t>os</a:t>
            </a:r>
            <a:r>
              <a:rPr lang="en-US" sz="2500">
                <a:latin typeface="Open Sans"/>
                <a:ea typeface="Open Sans"/>
                <a:cs typeface="Open Sans"/>
                <a:sym typeface="Open Sans Bold"/>
              </a:rPr>
              <a:t> </a:t>
            </a:r>
            <a:r>
              <a:rPr lang="en-US" sz="2500" err="1">
                <a:latin typeface="Open Sans"/>
                <a:ea typeface="Open Sans"/>
                <a:cs typeface="Open Sans"/>
                <a:sym typeface="Open Sans Bold"/>
              </a:rPr>
              <a:t>hiperparâmetros</a:t>
            </a:r>
            <a:r>
              <a:rPr lang="en-US" sz="2500">
                <a:latin typeface="Open Sans"/>
                <a:ea typeface="Open Sans"/>
                <a:cs typeface="Open Sans"/>
                <a:sym typeface="Open Sans Bold"/>
              </a:rPr>
              <a:t> </a:t>
            </a:r>
            <a:r>
              <a:rPr lang="en-US" sz="2500" err="1">
                <a:latin typeface="Open Sans"/>
                <a:ea typeface="Open Sans"/>
                <a:cs typeface="Open Sans"/>
                <a:sym typeface="Open Sans Bold"/>
              </a:rPr>
              <a:t>ideais</a:t>
            </a:r>
            <a:r>
              <a:rPr lang="en-US" sz="2500">
                <a:latin typeface="Open Sans"/>
                <a:ea typeface="Open Sans"/>
                <a:cs typeface="Open Sans"/>
                <a:sym typeface="Open Sans Bold"/>
              </a:rPr>
              <a:t>?</a:t>
            </a:r>
            <a:endParaRPr lang="en-US" sz="2500">
              <a:latin typeface="Open Sans"/>
              <a:ea typeface="Open Sans"/>
              <a:cs typeface="Open Sans"/>
            </a:endParaRPr>
          </a:p>
          <a:p>
            <a:pPr lvl="1">
              <a:buFont typeface="Arial"/>
              <a:buChar char="•"/>
            </a:pPr>
            <a:endParaRPr lang="en-US" sz="2500">
              <a:latin typeface="Open Sans"/>
              <a:ea typeface="Open Sans"/>
              <a:cs typeface="Open Sans"/>
            </a:endParaRPr>
          </a:p>
          <a:p>
            <a:pPr lvl="2">
              <a:buFont typeface="Wingdings"/>
              <a:buChar char="§"/>
            </a:pPr>
            <a:r>
              <a:rPr lang="en-US" sz="2500" b="1">
                <a:latin typeface="Open Sans"/>
                <a:ea typeface="Open Sans"/>
                <a:cs typeface="Open Sans"/>
                <a:sym typeface="Open Sans Bold"/>
              </a:rPr>
              <a:t> </a:t>
            </a:r>
            <a:r>
              <a:rPr lang="en-US" sz="2500" b="1" err="1">
                <a:latin typeface="Open Sans"/>
                <a:ea typeface="Open Sans"/>
                <a:cs typeface="Open Sans"/>
                <a:sym typeface="Open Sans Bold"/>
              </a:rPr>
              <a:t>Desafio</a:t>
            </a:r>
            <a:r>
              <a:rPr lang="en-US" sz="2500" b="1">
                <a:latin typeface="Open Sans"/>
                <a:ea typeface="Open Sans"/>
                <a:cs typeface="Open Sans"/>
                <a:sym typeface="Open Sans Bold"/>
              </a:rPr>
              <a:t>:</a:t>
            </a:r>
            <a:endParaRPr lang="en-US" sz="2500" b="1">
              <a:latin typeface="Open Sans"/>
              <a:ea typeface="Open Sans"/>
              <a:cs typeface="Open Sans"/>
            </a:endParaRPr>
          </a:p>
          <a:p>
            <a:pPr lvl="3">
              <a:buFont typeface="Arial"/>
              <a:buChar char="•"/>
            </a:pPr>
            <a:r>
              <a:rPr lang="en-US" sz="2500">
                <a:latin typeface="Open Sans"/>
                <a:ea typeface="Open Sans"/>
                <a:cs typeface="Open Sans"/>
                <a:sym typeface="Open Sans Bold"/>
              </a:rPr>
              <a:t> </a:t>
            </a:r>
            <a:r>
              <a:rPr lang="en-US" sz="2500" err="1">
                <a:latin typeface="Open Sans"/>
                <a:ea typeface="Open Sans"/>
                <a:cs typeface="Open Sans"/>
                <a:sym typeface="Open Sans Bold"/>
              </a:rPr>
              <a:t>Diferentes</a:t>
            </a:r>
            <a:r>
              <a:rPr lang="en-US" sz="2500">
                <a:latin typeface="Open Sans"/>
                <a:ea typeface="Open Sans"/>
                <a:cs typeface="Open Sans"/>
                <a:sym typeface="Open Sans Bold"/>
              </a:rPr>
              <a:t> </a:t>
            </a:r>
            <a:r>
              <a:rPr lang="en-US" sz="2500" err="1">
                <a:latin typeface="Open Sans"/>
                <a:ea typeface="Open Sans"/>
                <a:cs typeface="Open Sans"/>
                <a:sym typeface="Open Sans Bold"/>
              </a:rPr>
              <a:t>combinações</a:t>
            </a:r>
            <a:r>
              <a:rPr lang="en-US" sz="2500">
                <a:latin typeface="Open Sans"/>
                <a:ea typeface="Open Sans"/>
                <a:cs typeface="Open Sans"/>
                <a:sym typeface="Open Sans Bold"/>
              </a:rPr>
              <a:t> de </a:t>
            </a:r>
            <a:r>
              <a:rPr lang="en-US" sz="2500" err="1">
                <a:latin typeface="Open Sans"/>
                <a:ea typeface="Open Sans"/>
                <a:cs typeface="Open Sans"/>
                <a:sym typeface="Open Sans Bold"/>
              </a:rPr>
              <a:t>hiperparâmetros</a:t>
            </a:r>
            <a:r>
              <a:rPr lang="en-US" sz="2500">
                <a:latin typeface="Open Sans"/>
                <a:ea typeface="Open Sans"/>
                <a:cs typeface="Open Sans"/>
                <a:sym typeface="Open Sans Bold"/>
              </a:rPr>
              <a:t> </a:t>
            </a:r>
            <a:r>
              <a:rPr lang="en-US" sz="2500" err="1">
                <a:latin typeface="Open Sans"/>
                <a:ea typeface="Open Sans"/>
                <a:cs typeface="Open Sans"/>
                <a:sym typeface="Open Sans Bold"/>
              </a:rPr>
              <a:t>resultam</a:t>
            </a:r>
            <a:r>
              <a:rPr lang="en-US" sz="2500">
                <a:latin typeface="Open Sans"/>
                <a:ea typeface="Open Sans"/>
                <a:cs typeface="Open Sans"/>
                <a:sym typeface="Open Sans Bold"/>
              </a:rPr>
              <a:t> </a:t>
            </a:r>
            <a:r>
              <a:rPr lang="en-US" sz="2500" err="1">
                <a:latin typeface="Open Sans"/>
                <a:ea typeface="Open Sans"/>
                <a:cs typeface="Open Sans"/>
                <a:sym typeface="Open Sans Bold"/>
              </a:rPr>
              <a:t>em</a:t>
            </a:r>
            <a:r>
              <a:rPr lang="en-US" sz="2500">
                <a:latin typeface="Open Sans"/>
                <a:ea typeface="Open Sans"/>
                <a:cs typeface="Open Sans"/>
                <a:sym typeface="Open Sans Bold"/>
              </a:rPr>
              <a:t>:</a:t>
            </a:r>
            <a:endParaRPr lang="en-US" sz="2500">
              <a:latin typeface="Open Sans"/>
              <a:ea typeface="Open Sans"/>
              <a:cs typeface="Open Sans"/>
            </a:endParaRPr>
          </a:p>
          <a:p>
            <a:pPr lvl="1">
              <a:buFont typeface="Arial"/>
              <a:buChar char="•"/>
            </a:pPr>
            <a:endParaRPr lang="en-US" sz="2500">
              <a:latin typeface="Open Sans"/>
              <a:ea typeface="Open Sans"/>
              <a:cs typeface="Open Sans"/>
            </a:endParaRPr>
          </a:p>
          <a:p>
            <a:pPr lvl="4">
              <a:buFont typeface="Arial"/>
              <a:buChar char="•"/>
            </a:pPr>
            <a:r>
              <a:rPr lang="en-US" sz="2500">
                <a:latin typeface="Open Sans"/>
                <a:ea typeface="Open Sans"/>
                <a:cs typeface="Open Sans"/>
                <a:sym typeface="Open Sans Bold"/>
              </a:rPr>
              <a:t> </a:t>
            </a:r>
            <a:r>
              <a:rPr lang="en-US" sz="2500" err="1">
                <a:latin typeface="Open Sans"/>
                <a:ea typeface="Open Sans"/>
                <a:cs typeface="Open Sans"/>
                <a:sym typeface="Open Sans Bold"/>
              </a:rPr>
              <a:t>Acurácia</a:t>
            </a:r>
            <a:r>
              <a:rPr lang="en-US" sz="2500">
                <a:latin typeface="Open Sans"/>
                <a:ea typeface="Open Sans"/>
                <a:cs typeface="Open Sans"/>
                <a:sym typeface="Open Sans Bold"/>
              </a:rPr>
              <a:t> </a:t>
            </a:r>
            <a:r>
              <a:rPr lang="en-US" sz="2500" err="1">
                <a:latin typeface="Open Sans"/>
                <a:ea typeface="Open Sans"/>
                <a:cs typeface="Open Sans"/>
                <a:sym typeface="Open Sans Bold"/>
              </a:rPr>
              <a:t>variável</a:t>
            </a:r>
            <a:r>
              <a:rPr lang="en-US" sz="2500">
                <a:latin typeface="Open Sans"/>
                <a:ea typeface="Open Sans"/>
                <a:cs typeface="Open Sans"/>
                <a:sym typeface="Open Sans Bold"/>
              </a:rPr>
              <a:t> (70% a 95%);</a:t>
            </a:r>
            <a:endParaRPr lang="en-US" sz="2500">
              <a:latin typeface="Open Sans"/>
              <a:ea typeface="Open Sans"/>
              <a:cs typeface="Open Sans"/>
            </a:endParaRPr>
          </a:p>
          <a:p>
            <a:pPr lvl="4">
              <a:buFont typeface="Arial"/>
              <a:buChar char="•"/>
            </a:pPr>
            <a:r>
              <a:rPr lang="en-US" sz="2500">
                <a:latin typeface="Open Sans"/>
                <a:ea typeface="Open Sans"/>
                <a:cs typeface="Open Sans"/>
                <a:sym typeface="Open Sans Bold"/>
              </a:rPr>
              <a:t> Tempos de </a:t>
            </a:r>
            <a:r>
              <a:rPr lang="en-US" sz="2500" err="1">
                <a:latin typeface="Open Sans"/>
                <a:ea typeface="Open Sans"/>
                <a:cs typeface="Open Sans"/>
                <a:sym typeface="Open Sans Bold"/>
              </a:rPr>
              <a:t>treinamento</a:t>
            </a:r>
            <a:r>
              <a:rPr lang="en-US" sz="2500">
                <a:latin typeface="Open Sans"/>
                <a:ea typeface="Open Sans"/>
                <a:cs typeface="Open Sans"/>
                <a:sym typeface="Open Sans Bold"/>
              </a:rPr>
              <a:t> de 1h a 24h;</a:t>
            </a:r>
            <a:endParaRPr lang="en-US" sz="2500">
              <a:latin typeface="Open Sans"/>
              <a:ea typeface="Open Sans"/>
              <a:cs typeface="Open Sans"/>
            </a:endParaRPr>
          </a:p>
          <a:p>
            <a:pPr lvl="4">
              <a:buFont typeface="Arial"/>
              <a:buChar char="•"/>
            </a:pPr>
            <a:r>
              <a:rPr lang="en-US" sz="2500">
                <a:latin typeface="Open Sans"/>
                <a:ea typeface="Open Sans"/>
                <a:cs typeface="Open Sans"/>
                <a:sym typeface="Open Sans Bold"/>
              </a:rPr>
              <a:t> Risco de overfitting </a:t>
            </a:r>
            <a:r>
              <a:rPr lang="en-US" sz="2500" err="1">
                <a:latin typeface="Open Sans"/>
                <a:ea typeface="Open Sans"/>
                <a:cs typeface="Open Sans"/>
                <a:sym typeface="Open Sans Bold"/>
              </a:rPr>
              <a:t>ou</a:t>
            </a:r>
            <a:r>
              <a:rPr lang="en-US" sz="2500">
                <a:latin typeface="Open Sans"/>
                <a:ea typeface="Open Sans"/>
                <a:cs typeface="Open Sans"/>
                <a:sym typeface="Open Sans Bold"/>
              </a:rPr>
              <a:t> underfitting.</a:t>
            </a:r>
            <a:endParaRPr lang="en-US" sz="2500">
              <a:latin typeface="Open Sans"/>
              <a:ea typeface="Open Sans"/>
              <a:cs typeface="Open Sans"/>
            </a:endParaRP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45989A9E-123C-00E2-5E3F-7114BFECD02E}"/>
              </a:ext>
            </a:extLst>
          </p:cNvPr>
          <p:cNvSpPr txBox="1"/>
          <p:nvPr/>
        </p:nvSpPr>
        <p:spPr>
          <a:xfrm>
            <a:off x="270677" y="269686"/>
            <a:ext cx="5328489" cy="927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20"/>
              </a:lnSpc>
            </a:pPr>
            <a:r>
              <a:rPr lang="en-US" sz="6000">
                <a:solidFill>
                  <a:srgbClr val="1F2020"/>
                </a:solidFill>
                <a:latin typeface="Anton"/>
                <a:ea typeface="Anton"/>
                <a:cs typeface="Anton"/>
                <a:sym typeface="Anton"/>
              </a:rPr>
              <a:t>O QUE SÃO  </a:t>
            </a: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BADDE08E-DAFE-2786-7D73-8B3A36AEA89B}"/>
              </a:ext>
            </a:extLst>
          </p:cNvPr>
          <p:cNvSpPr txBox="1"/>
          <p:nvPr/>
        </p:nvSpPr>
        <p:spPr>
          <a:xfrm>
            <a:off x="3296984" y="269686"/>
            <a:ext cx="6204631" cy="927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20"/>
              </a:lnSpc>
            </a:pPr>
            <a:r>
              <a:rPr lang="en-US" sz="6000">
                <a:solidFill>
                  <a:srgbClr val="7402C6"/>
                </a:solidFill>
                <a:latin typeface="Anton"/>
                <a:ea typeface="Anton"/>
                <a:cs typeface="Anton"/>
                <a:sym typeface="Anton"/>
              </a:rPr>
              <a:t>HIPERPARÂMETROS?</a:t>
            </a:r>
          </a:p>
        </p:txBody>
      </p:sp>
      <p:sp>
        <p:nvSpPr>
          <p:cNvPr id="20" name="TextBox 12">
            <a:extLst>
              <a:ext uri="{FF2B5EF4-FFF2-40B4-BE49-F238E27FC236}">
                <a16:creationId xmlns:a16="http://schemas.microsoft.com/office/drawing/2014/main" id="{7771E342-8BE5-29BA-5C48-0D28C1200CA5}"/>
              </a:ext>
            </a:extLst>
          </p:cNvPr>
          <p:cNvSpPr txBox="1"/>
          <p:nvPr/>
        </p:nvSpPr>
        <p:spPr>
          <a:xfrm>
            <a:off x="9504152" y="3194253"/>
            <a:ext cx="8275341" cy="46166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1"/>
            <a:endParaRPr lang="en-US" sz="2500">
              <a:latin typeface="Open Sans"/>
              <a:ea typeface="Open Sans"/>
              <a:cs typeface="Open Sans"/>
            </a:endParaRPr>
          </a:p>
          <a:p>
            <a:pPr marL="800100" lvl="1" indent="-342900">
              <a:buFont typeface="Arial"/>
              <a:buChar char="•"/>
            </a:pPr>
            <a:r>
              <a:rPr lang="en-US" sz="2500" b="1" err="1">
                <a:latin typeface="Open Sans"/>
                <a:ea typeface="Open Sans"/>
                <a:cs typeface="Open Sans"/>
              </a:rPr>
              <a:t>Abordagem</a:t>
            </a:r>
            <a:r>
              <a:rPr lang="en-US" sz="2500" b="1">
                <a:latin typeface="Open Sans"/>
                <a:ea typeface="Open Sans"/>
                <a:cs typeface="Open Sans"/>
              </a:rPr>
              <a:t>:</a:t>
            </a:r>
          </a:p>
          <a:p>
            <a:pPr marL="1257300" lvl="2" indent="-342900">
              <a:buFont typeface="Wingdings"/>
              <a:buChar char="§"/>
            </a:pPr>
            <a:r>
              <a:rPr lang="en-US" sz="2500">
                <a:latin typeface="Open Sans"/>
                <a:ea typeface="Open Sans"/>
                <a:cs typeface="Open Sans"/>
              </a:rPr>
              <a:t>Grid Search: </a:t>
            </a:r>
            <a:r>
              <a:rPr lang="en-US" sz="2500" err="1">
                <a:latin typeface="Open Sans"/>
                <a:ea typeface="Open Sans"/>
                <a:cs typeface="Open Sans"/>
              </a:rPr>
              <a:t>testar</a:t>
            </a:r>
            <a:r>
              <a:rPr lang="en-US" sz="2500">
                <a:latin typeface="Open Sans"/>
                <a:ea typeface="Open Sans"/>
                <a:cs typeface="Open Sans"/>
              </a:rPr>
              <a:t> </a:t>
            </a:r>
            <a:r>
              <a:rPr lang="en-US" sz="2500" err="1">
                <a:latin typeface="Open Sans"/>
                <a:ea typeface="Open Sans"/>
                <a:cs typeface="Open Sans"/>
              </a:rPr>
              <a:t>combinações</a:t>
            </a:r>
            <a:r>
              <a:rPr lang="en-US" sz="2500">
                <a:latin typeface="Open Sans"/>
                <a:ea typeface="Open Sans"/>
                <a:cs typeface="Open Sans"/>
              </a:rPr>
              <a:t> </a:t>
            </a:r>
            <a:r>
              <a:rPr lang="en-US" sz="2500" err="1">
                <a:latin typeface="Open Sans"/>
                <a:ea typeface="Open Sans"/>
                <a:cs typeface="Open Sans"/>
              </a:rPr>
              <a:t>sistemáticas</a:t>
            </a:r>
            <a:r>
              <a:rPr lang="en-US" sz="2500">
                <a:latin typeface="Open Sans"/>
                <a:ea typeface="Open Sans"/>
                <a:cs typeface="Open Sans"/>
              </a:rPr>
              <a:t>;</a:t>
            </a:r>
          </a:p>
          <a:p>
            <a:pPr marL="1257300" lvl="2" indent="-342900">
              <a:buFont typeface="Wingdings"/>
              <a:buChar char="§"/>
            </a:pPr>
            <a:r>
              <a:rPr lang="en-US" sz="2500">
                <a:latin typeface="Open Sans"/>
                <a:ea typeface="Open Sans"/>
                <a:cs typeface="Open Sans"/>
              </a:rPr>
              <a:t>Random Search: </a:t>
            </a:r>
            <a:r>
              <a:rPr lang="en-US" sz="2500" err="1">
                <a:latin typeface="Open Sans"/>
                <a:ea typeface="Open Sans"/>
                <a:cs typeface="Open Sans"/>
              </a:rPr>
              <a:t>amostragem</a:t>
            </a:r>
            <a:r>
              <a:rPr lang="en-US" sz="2500">
                <a:latin typeface="Open Sans"/>
                <a:ea typeface="Open Sans"/>
                <a:cs typeface="Open Sans"/>
              </a:rPr>
              <a:t> </a:t>
            </a:r>
            <a:r>
              <a:rPr lang="en-US" sz="2500" err="1">
                <a:latin typeface="Open Sans"/>
                <a:ea typeface="Open Sans"/>
                <a:cs typeface="Open Sans"/>
              </a:rPr>
              <a:t>aleatória</a:t>
            </a:r>
            <a:r>
              <a:rPr lang="en-US" sz="2500">
                <a:latin typeface="Open Sans"/>
                <a:ea typeface="Open Sans"/>
                <a:cs typeface="Open Sans"/>
              </a:rPr>
              <a:t> do </a:t>
            </a:r>
            <a:r>
              <a:rPr lang="en-US" sz="2500" err="1">
                <a:latin typeface="Open Sans"/>
                <a:ea typeface="Open Sans"/>
                <a:cs typeface="Open Sans"/>
              </a:rPr>
              <a:t>espaço</a:t>
            </a:r>
            <a:r>
              <a:rPr lang="en-US" sz="2500">
                <a:latin typeface="Open Sans"/>
                <a:ea typeface="Open Sans"/>
                <a:cs typeface="Open Sans"/>
              </a:rPr>
              <a:t>;</a:t>
            </a:r>
          </a:p>
          <a:p>
            <a:pPr marL="1257300" lvl="2" indent="-342900">
              <a:buFont typeface="Wingdings"/>
              <a:buChar char="§"/>
            </a:pPr>
            <a:r>
              <a:rPr lang="en-US" sz="2500">
                <a:latin typeface="Open Sans"/>
                <a:ea typeface="Open Sans"/>
                <a:cs typeface="Open Sans"/>
              </a:rPr>
              <a:t>Bayesian Optimization: </a:t>
            </a:r>
            <a:r>
              <a:rPr lang="en-US" sz="2500" err="1">
                <a:latin typeface="Open Sans"/>
                <a:ea typeface="Open Sans"/>
                <a:cs typeface="Open Sans"/>
              </a:rPr>
              <a:t>aprender</a:t>
            </a:r>
            <a:r>
              <a:rPr lang="en-US" sz="2500">
                <a:latin typeface="Open Sans"/>
                <a:ea typeface="Open Sans"/>
                <a:cs typeface="Open Sans"/>
              </a:rPr>
              <a:t> com </a:t>
            </a:r>
            <a:r>
              <a:rPr lang="en-US" sz="2500" err="1">
                <a:latin typeface="Open Sans"/>
                <a:ea typeface="Open Sans"/>
                <a:cs typeface="Open Sans"/>
              </a:rPr>
              <a:t>tentativas</a:t>
            </a:r>
            <a:r>
              <a:rPr lang="en-US" sz="2500">
                <a:latin typeface="Open Sans"/>
                <a:ea typeface="Open Sans"/>
                <a:cs typeface="Open Sans"/>
              </a:rPr>
              <a:t> </a:t>
            </a:r>
            <a:r>
              <a:rPr lang="en-US" sz="2500" err="1">
                <a:latin typeface="Open Sans"/>
                <a:ea typeface="Open Sans"/>
                <a:cs typeface="Open Sans"/>
              </a:rPr>
              <a:t>anteriores</a:t>
            </a:r>
            <a:r>
              <a:rPr lang="en-US" sz="2500">
                <a:latin typeface="Open Sans"/>
                <a:ea typeface="Open Sans"/>
                <a:cs typeface="Open Sans"/>
              </a:rPr>
              <a:t>.</a:t>
            </a:r>
          </a:p>
          <a:p>
            <a:pPr lvl="2"/>
            <a:endParaRPr lang="en-US" sz="2500">
              <a:latin typeface="Open Sans"/>
              <a:ea typeface="Open Sans"/>
              <a:cs typeface="Open Sans"/>
            </a:endParaRPr>
          </a:p>
          <a:p>
            <a:pPr marL="800100" lvl="1" indent="-342900">
              <a:buFont typeface="Arial"/>
              <a:buChar char="•"/>
            </a:pPr>
            <a:r>
              <a:rPr lang="en-US" sz="2500" b="1" err="1">
                <a:latin typeface="Open Sans"/>
                <a:ea typeface="Open Sans"/>
                <a:cs typeface="Open Sans"/>
              </a:rPr>
              <a:t>Hiperparâmetros</a:t>
            </a:r>
            <a:r>
              <a:rPr lang="en-US" sz="2500" b="1">
                <a:latin typeface="Open Sans"/>
                <a:ea typeface="Open Sans"/>
                <a:cs typeface="Open Sans"/>
              </a:rPr>
              <a:t> </a:t>
            </a:r>
            <a:r>
              <a:rPr lang="en-US" sz="2500" b="1" err="1">
                <a:latin typeface="Open Sans"/>
                <a:ea typeface="Open Sans"/>
                <a:cs typeface="Open Sans"/>
              </a:rPr>
              <a:t>críticos</a:t>
            </a:r>
            <a:r>
              <a:rPr lang="en-US" sz="2500" b="1">
                <a:latin typeface="Open Sans"/>
                <a:ea typeface="Open Sans"/>
                <a:cs typeface="Open Sans"/>
              </a:rPr>
              <a:t>:</a:t>
            </a:r>
          </a:p>
          <a:p>
            <a:pPr marL="1257300" lvl="2" indent="-342900">
              <a:buFont typeface="Wingdings"/>
              <a:buChar char="§"/>
            </a:pPr>
            <a:r>
              <a:rPr lang="en-US" sz="2500">
                <a:latin typeface="Open Sans"/>
                <a:ea typeface="Open Sans"/>
                <a:cs typeface="Open Sans"/>
              </a:rPr>
              <a:t>Taxa de </a:t>
            </a:r>
            <a:r>
              <a:rPr lang="en-US" sz="2500" err="1">
                <a:latin typeface="Open Sans"/>
                <a:ea typeface="Open Sans"/>
                <a:cs typeface="Open Sans"/>
              </a:rPr>
              <a:t>aprendizado</a:t>
            </a:r>
            <a:r>
              <a:rPr lang="en-US" sz="2500">
                <a:latin typeface="Open Sans"/>
                <a:ea typeface="Open Sans"/>
                <a:cs typeface="Open Sans"/>
              </a:rPr>
              <a:t>: 0.001 a 0.1;</a:t>
            </a:r>
          </a:p>
          <a:p>
            <a:pPr marL="1257300" lvl="2" indent="-342900">
              <a:buFont typeface="Wingdings"/>
              <a:buChar char="§"/>
            </a:pPr>
            <a:r>
              <a:rPr lang="en-US" sz="2500" err="1">
                <a:latin typeface="Open Sans"/>
                <a:ea typeface="Open Sans"/>
                <a:cs typeface="Open Sans"/>
              </a:rPr>
              <a:t>Arquitetura</a:t>
            </a:r>
            <a:r>
              <a:rPr lang="en-US" sz="2500">
                <a:latin typeface="Open Sans"/>
                <a:ea typeface="Open Sans"/>
                <a:cs typeface="Open Sans"/>
              </a:rPr>
              <a:t>: 3-5 </a:t>
            </a:r>
            <a:r>
              <a:rPr lang="en-US" sz="2500" err="1">
                <a:latin typeface="Open Sans"/>
                <a:ea typeface="Open Sans"/>
                <a:cs typeface="Open Sans"/>
              </a:rPr>
              <a:t>camadas</a:t>
            </a:r>
            <a:r>
              <a:rPr lang="en-US" sz="2500">
                <a:latin typeface="Open Sans"/>
                <a:ea typeface="Open Sans"/>
                <a:cs typeface="Open Sans"/>
              </a:rPr>
              <a:t> </a:t>
            </a:r>
            <a:r>
              <a:rPr lang="en-US" sz="2500" err="1">
                <a:latin typeface="Open Sans"/>
                <a:ea typeface="Open Sans"/>
                <a:cs typeface="Open Sans"/>
              </a:rPr>
              <a:t>convolucionais</a:t>
            </a:r>
            <a:r>
              <a:rPr lang="en-US" sz="2500">
                <a:latin typeface="Open Sans"/>
                <a:ea typeface="Open Sans"/>
                <a:cs typeface="Open Sans"/>
              </a:rPr>
              <a:t>;</a:t>
            </a:r>
          </a:p>
          <a:p>
            <a:pPr marL="1257300" lvl="2" indent="-342900">
              <a:buFont typeface="Wingdings"/>
              <a:buChar char="§"/>
            </a:pPr>
            <a:r>
              <a:rPr lang="en-US" sz="2500">
                <a:latin typeface="Open Sans"/>
                <a:ea typeface="Open Sans"/>
                <a:cs typeface="Open Sans"/>
              </a:rPr>
              <a:t>Dropout: 0.2 a 0.5 para </a:t>
            </a:r>
            <a:r>
              <a:rPr lang="en-US" sz="2500" err="1">
                <a:latin typeface="Open Sans"/>
                <a:ea typeface="Open Sans"/>
                <a:cs typeface="Open Sans"/>
              </a:rPr>
              <a:t>evitar</a:t>
            </a:r>
            <a:r>
              <a:rPr lang="en-US" sz="2500">
                <a:latin typeface="Open Sans"/>
                <a:ea typeface="Open Sans"/>
                <a:cs typeface="Open Sans"/>
              </a:rPr>
              <a:t> overfitting.</a:t>
            </a:r>
          </a:p>
        </p:txBody>
      </p:sp>
    </p:spTree>
    <p:extLst>
      <p:ext uri="{BB962C8B-B14F-4D97-AF65-F5344CB8AC3E}">
        <p14:creationId xmlns:p14="http://schemas.microsoft.com/office/powerpoint/2010/main" val="240985430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29707" y="332729"/>
            <a:ext cx="369285" cy="363243"/>
          </a:xfrm>
          <a:custGeom>
            <a:avLst/>
            <a:gdLst/>
            <a:ahLst/>
            <a:cxnLst/>
            <a:rect l="l" t="t" r="r" b="b"/>
            <a:pathLst>
              <a:path w="369285" h="363243">
                <a:moveTo>
                  <a:pt x="0" y="0"/>
                </a:moveTo>
                <a:lnTo>
                  <a:pt x="369286" y="0"/>
                </a:lnTo>
                <a:lnTo>
                  <a:pt x="369286" y="363242"/>
                </a:lnTo>
                <a:lnTo>
                  <a:pt x="0" y="3632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7259300" y="9258300"/>
            <a:ext cx="1028700" cy="1028700"/>
            <a:chOff x="0" y="0"/>
            <a:chExt cx="270933" cy="2709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7499918" y="9638067"/>
            <a:ext cx="547464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56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66295" y="1442422"/>
            <a:ext cx="6148589" cy="4222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E300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Taxa de Aprendizado (η) 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008066" y="3214061"/>
            <a:ext cx="4697187" cy="677751"/>
            <a:chOff x="0" y="0"/>
            <a:chExt cx="1237119" cy="17850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237119" cy="178502"/>
            </a:xfrm>
            <a:custGeom>
              <a:avLst/>
              <a:gdLst/>
              <a:ahLst/>
              <a:cxnLst/>
              <a:rect l="l" t="t" r="r" b="b"/>
              <a:pathLst>
                <a:path w="1237119" h="178502">
                  <a:moveTo>
                    <a:pt x="0" y="0"/>
                  </a:moveTo>
                  <a:lnTo>
                    <a:pt x="1237119" y="0"/>
                  </a:lnTo>
                  <a:lnTo>
                    <a:pt x="1237119" y="178502"/>
                  </a:lnTo>
                  <a:lnTo>
                    <a:pt x="0" y="178502"/>
                  </a:lnTo>
                  <a:close/>
                </a:path>
              </a:pathLst>
            </a:custGeom>
            <a:gradFill rotWithShape="1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1237119" cy="2166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698993" y="3335767"/>
            <a:ext cx="4971768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↑ ALTA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8700" y="4462210"/>
            <a:ext cx="5838380" cy="17157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✓ Convergência rápida;</a:t>
            </a:r>
          </a:p>
          <a:p>
            <a:pPr algn="l">
              <a:lnSpc>
                <a:spcPts val="3359"/>
              </a:lnSpc>
            </a:pP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✗ Oscilações;</a:t>
            </a:r>
          </a:p>
          <a:p>
            <a:pPr algn="l">
              <a:lnSpc>
                <a:spcPts val="3359"/>
              </a:lnSpc>
            </a:pP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✗ Pode divergir;</a:t>
            </a:r>
          </a:p>
          <a:p>
            <a:pPr algn="l">
              <a:lnSpc>
                <a:spcPts val="3359"/>
              </a:lnSpc>
            </a:pP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✗ "Salta" sobre mínimo.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70677" y="269686"/>
            <a:ext cx="5328489" cy="927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20"/>
              </a:lnSpc>
            </a:pPr>
            <a:r>
              <a:rPr lang="en-US" sz="6000">
                <a:solidFill>
                  <a:srgbClr val="1F2020"/>
                </a:solidFill>
                <a:latin typeface="Anton"/>
                <a:ea typeface="Anton"/>
                <a:cs typeface="Anton"/>
                <a:sym typeface="Anton"/>
              </a:rPr>
              <a:t>PRINCIPAIS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514584" y="269686"/>
            <a:ext cx="6204631" cy="927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20"/>
              </a:lnSpc>
            </a:pPr>
            <a:r>
              <a:rPr lang="en-US" sz="6000">
                <a:solidFill>
                  <a:srgbClr val="7402C6"/>
                </a:solidFill>
                <a:latin typeface="Anton"/>
                <a:ea typeface="Anton"/>
                <a:cs typeface="Anton"/>
                <a:sym typeface="Anton"/>
              </a:rPr>
              <a:t>HIPERPARÂMETROS 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10462076" y="3214061"/>
            <a:ext cx="4697187" cy="677751"/>
            <a:chOff x="0" y="0"/>
            <a:chExt cx="1237119" cy="178502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237119" cy="178502"/>
            </a:xfrm>
            <a:custGeom>
              <a:avLst/>
              <a:gdLst/>
              <a:ahLst/>
              <a:cxnLst/>
              <a:rect l="l" t="t" r="r" b="b"/>
              <a:pathLst>
                <a:path w="1237119" h="178502">
                  <a:moveTo>
                    <a:pt x="0" y="0"/>
                  </a:moveTo>
                  <a:lnTo>
                    <a:pt x="1237119" y="0"/>
                  </a:lnTo>
                  <a:lnTo>
                    <a:pt x="1237119" y="178502"/>
                  </a:lnTo>
                  <a:lnTo>
                    <a:pt x="0" y="178502"/>
                  </a:lnTo>
                  <a:close/>
                </a:path>
              </a:pathLst>
            </a:custGeom>
            <a:gradFill rotWithShape="1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1237119" cy="2166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10153002" y="3335767"/>
            <a:ext cx="4971768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↓ BAIXA 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153002" y="4462210"/>
            <a:ext cx="5838380" cy="17157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✓ Convergência estável;</a:t>
            </a:r>
          </a:p>
          <a:p>
            <a:pPr algn="l">
              <a:lnSpc>
                <a:spcPts val="3359"/>
              </a:lnSpc>
            </a:pP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✓ Precisão maior;</a:t>
            </a:r>
          </a:p>
          <a:p>
            <a:pPr algn="l">
              <a:lnSpc>
                <a:spcPts val="3359"/>
              </a:lnSpc>
            </a:pP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✗ Treinamento lento;</a:t>
            </a:r>
          </a:p>
          <a:p>
            <a:pPr algn="l">
              <a:lnSpc>
                <a:spcPts val="3359"/>
              </a:lnSpc>
            </a:pP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✗ Pode travar em mínimos locais.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354352" y="2001198"/>
            <a:ext cx="15534648" cy="422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641" lvl="1" indent="-269820" algn="l">
              <a:lnSpc>
                <a:spcPts val="3499"/>
              </a:lnSpc>
              <a:buFont typeface="Arial"/>
              <a:buChar char="•"/>
            </a:pP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Controla o tamanho do passo na atualização dos pesos a cada iteração.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354352" y="7420675"/>
            <a:ext cx="15534648" cy="17659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641" lvl="1" indent="-269820" algn="l">
              <a:lnSpc>
                <a:spcPts val="3499"/>
              </a:lnSpc>
              <a:buFont typeface="Arial"/>
              <a:buChar char="•"/>
            </a:pP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Estratégias de Escolha:</a:t>
            </a:r>
          </a:p>
          <a:p>
            <a:pPr marL="1079282" lvl="2" indent="-359761" algn="l">
              <a:lnSpc>
                <a:spcPts val="3499"/>
              </a:lnSpc>
              <a:buFont typeface="Arial"/>
              <a:buChar char="⚬"/>
            </a:pP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Experimentação (0.1, 0.01, 0.001);</a:t>
            </a:r>
          </a:p>
          <a:p>
            <a:pPr marL="1079282" lvl="2" indent="-359761" algn="l">
              <a:lnSpc>
                <a:spcPts val="3499"/>
              </a:lnSpc>
              <a:buFont typeface="Arial"/>
              <a:buChar char="⚬"/>
            </a:pP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Learning Rate Scheduling;</a:t>
            </a:r>
          </a:p>
          <a:p>
            <a:pPr marL="1079282" lvl="2" indent="-359761" algn="l">
              <a:lnSpc>
                <a:spcPts val="3499"/>
              </a:lnSpc>
              <a:buFont typeface="Arial"/>
              <a:buChar char="⚬"/>
            </a:pP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Otimizadores Adaptativos (Adam).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29707" y="332729"/>
            <a:ext cx="369285" cy="363243"/>
          </a:xfrm>
          <a:custGeom>
            <a:avLst/>
            <a:gdLst/>
            <a:ahLst/>
            <a:cxnLst/>
            <a:rect l="l" t="t" r="r" b="b"/>
            <a:pathLst>
              <a:path w="369285" h="363243">
                <a:moveTo>
                  <a:pt x="0" y="0"/>
                </a:moveTo>
                <a:lnTo>
                  <a:pt x="369286" y="0"/>
                </a:lnTo>
                <a:lnTo>
                  <a:pt x="369286" y="363242"/>
                </a:lnTo>
                <a:lnTo>
                  <a:pt x="0" y="3632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7259300" y="9258300"/>
            <a:ext cx="1028700" cy="1028700"/>
            <a:chOff x="0" y="0"/>
            <a:chExt cx="270933" cy="2709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7499918" y="9638067"/>
            <a:ext cx="547464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57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66295" y="1442422"/>
            <a:ext cx="6148589" cy="4222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E300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Número de Épocas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008066" y="3214061"/>
            <a:ext cx="4697187" cy="677751"/>
            <a:chOff x="0" y="0"/>
            <a:chExt cx="1237119" cy="17850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237119" cy="178502"/>
            </a:xfrm>
            <a:custGeom>
              <a:avLst/>
              <a:gdLst/>
              <a:ahLst/>
              <a:cxnLst/>
              <a:rect l="l" t="t" r="r" b="b"/>
              <a:pathLst>
                <a:path w="1237119" h="178502">
                  <a:moveTo>
                    <a:pt x="0" y="0"/>
                  </a:moveTo>
                  <a:lnTo>
                    <a:pt x="1237119" y="0"/>
                  </a:lnTo>
                  <a:lnTo>
                    <a:pt x="1237119" y="178502"/>
                  </a:lnTo>
                  <a:lnTo>
                    <a:pt x="0" y="178502"/>
                  </a:lnTo>
                  <a:close/>
                </a:path>
              </a:pathLst>
            </a:custGeom>
            <a:gradFill rotWithShape="1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1237119" cy="2166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698993" y="3335767"/>
            <a:ext cx="4971768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⏮ POUCAS ÉPOCAS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8700" y="4462210"/>
            <a:ext cx="5838380" cy="17157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✓ Treinamento rápido;</a:t>
            </a:r>
          </a:p>
          <a:p>
            <a:pPr algn="l">
              <a:lnSpc>
                <a:spcPts val="3359"/>
              </a:lnSpc>
            </a:pP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✓ Menor custo computacional;</a:t>
            </a:r>
          </a:p>
          <a:p>
            <a:pPr algn="l">
              <a:lnSpc>
                <a:spcPts val="3359"/>
              </a:lnSpc>
            </a:pP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✗ Subajuste (underfitting);</a:t>
            </a:r>
          </a:p>
          <a:p>
            <a:pPr algn="l">
              <a:lnSpc>
                <a:spcPts val="3359"/>
              </a:lnSpc>
            </a:pP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✗ Baixa precisão.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70677" y="269686"/>
            <a:ext cx="5328489" cy="927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20"/>
              </a:lnSpc>
            </a:pPr>
            <a:r>
              <a:rPr lang="en-US" sz="6000">
                <a:solidFill>
                  <a:srgbClr val="1F2020"/>
                </a:solidFill>
                <a:latin typeface="Anton"/>
                <a:ea typeface="Anton"/>
                <a:cs typeface="Anton"/>
                <a:sym typeface="Anton"/>
              </a:rPr>
              <a:t>PRINCIPAIS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514584" y="269686"/>
            <a:ext cx="6204631" cy="927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20"/>
              </a:lnSpc>
            </a:pPr>
            <a:r>
              <a:rPr lang="en-US" sz="6000">
                <a:solidFill>
                  <a:srgbClr val="7402C6"/>
                </a:solidFill>
                <a:latin typeface="Anton"/>
                <a:ea typeface="Anton"/>
                <a:cs typeface="Anton"/>
                <a:sym typeface="Anton"/>
              </a:rPr>
              <a:t>HIPERPARÂMETROS 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10462076" y="3214061"/>
            <a:ext cx="4697187" cy="677751"/>
            <a:chOff x="0" y="0"/>
            <a:chExt cx="1237119" cy="178502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237119" cy="178502"/>
            </a:xfrm>
            <a:custGeom>
              <a:avLst/>
              <a:gdLst/>
              <a:ahLst/>
              <a:cxnLst/>
              <a:rect l="l" t="t" r="r" b="b"/>
              <a:pathLst>
                <a:path w="1237119" h="178502">
                  <a:moveTo>
                    <a:pt x="0" y="0"/>
                  </a:moveTo>
                  <a:lnTo>
                    <a:pt x="1237119" y="0"/>
                  </a:lnTo>
                  <a:lnTo>
                    <a:pt x="1237119" y="178502"/>
                  </a:lnTo>
                  <a:lnTo>
                    <a:pt x="0" y="178502"/>
                  </a:lnTo>
                  <a:close/>
                </a:path>
              </a:pathLst>
            </a:custGeom>
            <a:gradFill rotWithShape="1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1237119" cy="2166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10153002" y="3335767"/>
            <a:ext cx="4971768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⏭ MUITAS ÉPOCAS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462076" y="4462210"/>
            <a:ext cx="5838380" cy="17157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✓ Aprendizado refinado;</a:t>
            </a:r>
          </a:p>
          <a:p>
            <a:pPr algn="l">
              <a:lnSpc>
                <a:spcPts val="3359"/>
              </a:lnSpc>
            </a:pP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✓ Alta precisão no treino;</a:t>
            </a:r>
          </a:p>
          <a:p>
            <a:pPr algn="l">
              <a:lnSpc>
                <a:spcPts val="3359"/>
              </a:lnSpc>
            </a:pP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✗ Sobreajuste (overfitting);</a:t>
            </a:r>
          </a:p>
          <a:p>
            <a:pPr algn="l">
              <a:lnSpc>
                <a:spcPts val="3359"/>
              </a:lnSpc>
            </a:pP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✗ Maior tempo/custo.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354352" y="2001198"/>
            <a:ext cx="15534648" cy="422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641" lvl="1" indent="-269820" algn="l">
              <a:lnSpc>
                <a:spcPts val="3499"/>
              </a:lnSpc>
              <a:buFont typeface="Arial"/>
              <a:buChar char="•"/>
            </a:pP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Uma época = passagem completa de todo o dataset pela rede.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354352" y="7420675"/>
            <a:ext cx="15534648" cy="17659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641" lvl="1" indent="-269820" algn="l">
              <a:lnSpc>
                <a:spcPts val="3499"/>
              </a:lnSpc>
              <a:buFont typeface="Arial"/>
              <a:buChar char="•"/>
            </a:pP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Técnica Principal: </a:t>
            </a:r>
          </a:p>
          <a:p>
            <a:pPr marL="1079282" lvl="2" indent="-359761" algn="l">
              <a:lnSpc>
                <a:spcPts val="3499"/>
              </a:lnSpc>
              <a:buFont typeface="Arial"/>
              <a:buChar char="⚬"/>
            </a:pP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Early Stopping:</a:t>
            </a:r>
          </a:p>
          <a:p>
            <a:pPr marL="1618923" lvl="3" indent="-404731" algn="l">
              <a:lnSpc>
                <a:spcPts val="3499"/>
              </a:lnSpc>
              <a:buFont typeface="Arial"/>
              <a:buChar char="￭"/>
            </a:pP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Para o treinamento quando a performance na validação começa a piorar, evitando overfitting.. 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29707" y="332729"/>
            <a:ext cx="369285" cy="363243"/>
          </a:xfrm>
          <a:custGeom>
            <a:avLst/>
            <a:gdLst/>
            <a:ahLst/>
            <a:cxnLst/>
            <a:rect l="l" t="t" r="r" b="b"/>
            <a:pathLst>
              <a:path w="369285" h="363243">
                <a:moveTo>
                  <a:pt x="0" y="0"/>
                </a:moveTo>
                <a:lnTo>
                  <a:pt x="369286" y="0"/>
                </a:lnTo>
                <a:lnTo>
                  <a:pt x="369286" y="363242"/>
                </a:lnTo>
                <a:lnTo>
                  <a:pt x="0" y="3632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7259300" y="9258300"/>
            <a:ext cx="1028700" cy="1028700"/>
            <a:chOff x="0" y="0"/>
            <a:chExt cx="270933" cy="2709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7499918" y="9638067"/>
            <a:ext cx="547464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58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66295" y="1442422"/>
            <a:ext cx="6148589" cy="4222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E300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Tamanho do Batch 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652342" y="5143500"/>
            <a:ext cx="4697187" cy="677751"/>
            <a:chOff x="0" y="0"/>
            <a:chExt cx="1237119" cy="17850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237119" cy="178502"/>
            </a:xfrm>
            <a:custGeom>
              <a:avLst/>
              <a:gdLst/>
              <a:ahLst/>
              <a:cxnLst/>
              <a:rect l="l" t="t" r="r" b="b"/>
              <a:pathLst>
                <a:path w="1237119" h="178502">
                  <a:moveTo>
                    <a:pt x="0" y="0"/>
                  </a:moveTo>
                  <a:lnTo>
                    <a:pt x="1237119" y="0"/>
                  </a:lnTo>
                  <a:lnTo>
                    <a:pt x="1237119" y="178502"/>
                  </a:lnTo>
                  <a:lnTo>
                    <a:pt x="0" y="178502"/>
                  </a:lnTo>
                  <a:close/>
                </a:path>
              </a:pathLst>
            </a:custGeom>
            <a:gradFill rotWithShape="1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1237119" cy="2166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343268" y="5265205"/>
            <a:ext cx="4971768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BATCH GRANDE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672976" y="6391649"/>
            <a:ext cx="5838380" cy="17157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✓ Gradientes estáveis;</a:t>
            </a:r>
          </a:p>
          <a:p>
            <a:pPr algn="l">
              <a:lnSpc>
                <a:spcPts val="3359"/>
              </a:lnSpc>
            </a:pP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✓ Melhor paralelização;</a:t>
            </a:r>
          </a:p>
          <a:p>
            <a:pPr algn="l">
              <a:lnSpc>
                <a:spcPts val="3359"/>
              </a:lnSpc>
            </a:pP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✗ Mais memória;</a:t>
            </a:r>
          </a:p>
          <a:p>
            <a:pPr algn="l">
              <a:lnSpc>
                <a:spcPts val="3359"/>
              </a:lnSpc>
            </a:pP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✗ Mínimos "planos".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70677" y="269686"/>
            <a:ext cx="5328489" cy="927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20"/>
              </a:lnSpc>
            </a:pPr>
            <a:r>
              <a:rPr lang="en-US" sz="6000">
                <a:solidFill>
                  <a:srgbClr val="1F2020"/>
                </a:solidFill>
                <a:latin typeface="Anton"/>
                <a:ea typeface="Anton"/>
                <a:cs typeface="Anton"/>
                <a:sym typeface="Anton"/>
              </a:rPr>
              <a:t>PRINCIPAIS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514584" y="269686"/>
            <a:ext cx="6204631" cy="927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20"/>
              </a:lnSpc>
            </a:pPr>
            <a:r>
              <a:rPr lang="en-US" sz="6000">
                <a:solidFill>
                  <a:srgbClr val="7402C6"/>
                </a:solidFill>
                <a:latin typeface="Anton"/>
                <a:ea typeface="Anton"/>
                <a:cs typeface="Anton"/>
                <a:sym typeface="Anton"/>
              </a:rPr>
              <a:t>HIPERPARÂMETROS 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11106352" y="5143500"/>
            <a:ext cx="4697187" cy="677751"/>
            <a:chOff x="0" y="0"/>
            <a:chExt cx="1237119" cy="178502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237119" cy="178502"/>
            </a:xfrm>
            <a:custGeom>
              <a:avLst/>
              <a:gdLst/>
              <a:ahLst/>
              <a:cxnLst/>
              <a:rect l="l" t="t" r="r" b="b"/>
              <a:pathLst>
                <a:path w="1237119" h="178502">
                  <a:moveTo>
                    <a:pt x="0" y="0"/>
                  </a:moveTo>
                  <a:lnTo>
                    <a:pt x="1237119" y="0"/>
                  </a:lnTo>
                  <a:lnTo>
                    <a:pt x="1237119" y="178502"/>
                  </a:lnTo>
                  <a:lnTo>
                    <a:pt x="0" y="178502"/>
                  </a:lnTo>
                  <a:close/>
                </a:path>
              </a:pathLst>
            </a:custGeom>
            <a:gradFill rotWithShape="1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1237119" cy="2166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10797278" y="5265205"/>
            <a:ext cx="4971768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BATCH PEQUENO 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1106352" y="6391649"/>
            <a:ext cx="5838380" cy="21517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Batch Pequeno;</a:t>
            </a:r>
          </a:p>
          <a:p>
            <a:pPr algn="l">
              <a:lnSpc>
                <a:spcPts val="3359"/>
              </a:lnSpc>
            </a:pP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✓ Melhor generalização;</a:t>
            </a:r>
          </a:p>
          <a:p>
            <a:pPr algn="l">
              <a:lnSpc>
                <a:spcPts val="3359"/>
              </a:lnSpc>
            </a:pP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✓ Menos memória;</a:t>
            </a:r>
          </a:p>
          <a:p>
            <a:pPr algn="l">
              <a:lnSpc>
                <a:spcPts val="3359"/>
              </a:lnSpc>
            </a:pP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✗ Gradientes ruidosos ;</a:t>
            </a:r>
          </a:p>
          <a:p>
            <a:pPr algn="l">
              <a:lnSpc>
                <a:spcPts val="3359"/>
              </a:lnSpc>
            </a:pP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✗ Convergência instável.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354352" y="2001198"/>
            <a:ext cx="15534648" cy="17659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641" lvl="1" indent="-269820" algn="l">
              <a:lnSpc>
                <a:spcPts val="3499"/>
              </a:lnSpc>
              <a:buFont typeface="Arial"/>
              <a:buChar char="•"/>
            </a:pP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Número de exemplos processados antes de atualizar os pesos.</a:t>
            </a:r>
          </a:p>
          <a:p>
            <a:pPr marL="1079282" lvl="2" indent="-359761" algn="l">
              <a:lnSpc>
                <a:spcPts val="3499"/>
              </a:lnSpc>
              <a:buFont typeface="Arial"/>
              <a:buChar char="⚬"/>
            </a:pP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Batch GD (Batch = Dataset): Gradiente preciso, mas lento para grandes datasets;</a:t>
            </a:r>
          </a:p>
          <a:p>
            <a:pPr marL="1079282" lvl="2" indent="-359761" algn="l">
              <a:lnSpc>
                <a:spcPts val="3499"/>
              </a:lnSpc>
              <a:buFont typeface="Arial"/>
              <a:buChar char="⚬"/>
            </a:pP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SGD (Batch = 1) Ruidoso, mas escapa de mínimos locais;</a:t>
            </a:r>
          </a:p>
          <a:p>
            <a:pPr marL="1079282" lvl="2" indent="-359761" algn="l">
              <a:lnSpc>
                <a:spcPts val="3499"/>
              </a:lnSpc>
              <a:buFont typeface="Arial"/>
              <a:buChar char="⚬"/>
            </a:pP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Mini-Batch (1 &lt; Batch &lt; Dataset) Equilíbrio ideal - mais comum na prática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29707" y="332729"/>
            <a:ext cx="369285" cy="363243"/>
          </a:xfrm>
          <a:custGeom>
            <a:avLst/>
            <a:gdLst/>
            <a:ahLst/>
            <a:cxnLst/>
            <a:rect l="l" t="t" r="r" b="b"/>
            <a:pathLst>
              <a:path w="369285" h="363243">
                <a:moveTo>
                  <a:pt x="0" y="0"/>
                </a:moveTo>
                <a:lnTo>
                  <a:pt x="369286" y="0"/>
                </a:lnTo>
                <a:lnTo>
                  <a:pt x="369286" y="363242"/>
                </a:lnTo>
                <a:lnTo>
                  <a:pt x="0" y="3632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7259300" y="9258300"/>
            <a:ext cx="1028700" cy="1028700"/>
            <a:chOff x="0" y="0"/>
            <a:chExt cx="270933" cy="2709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7499918" y="9638067"/>
            <a:ext cx="547464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59</a:t>
            </a:r>
            <a:endParaRPr lang="pt-BR" dirty="0"/>
          </a:p>
        </p:txBody>
      </p:sp>
      <p:sp>
        <p:nvSpPr>
          <p:cNvPr id="7" name="TextBox 7"/>
          <p:cNvSpPr txBox="1"/>
          <p:nvPr/>
        </p:nvSpPr>
        <p:spPr>
          <a:xfrm>
            <a:off x="266295" y="1442422"/>
            <a:ext cx="6148589" cy="4222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E300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 Arquitetura da Rede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008066" y="3214061"/>
            <a:ext cx="4697187" cy="677751"/>
            <a:chOff x="0" y="0"/>
            <a:chExt cx="1237119" cy="17850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237119" cy="178502"/>
            </a:xfrm>
            <a:custGeom>
              <a:avLst/>
              <a:gdLst/>
              <a:ahLst/>
              <a:cxnLst/>
              <a:rect l="l" t="t" r="r" b="b"/>
              <a:pathLst>
                <a:path w="1237119" h="178502">
                  <a:moveTo>
                    <a:pt x="0" y="0"/>
                  </a:moveTo>
                  <a:lnTo>
                    <a:pt x="1237119" y="0"/>
                  </a:lnTo>
                  <a:lnTo>
                    <a:pt x="1237119" y="178502"/>
                  </a:lnTo>
                  <a:lnTo>
                    <a:pt x="0" y="178502"/>
                  </a:lnTo>
                  <a:close/>
                </a:path>
              </a:pathLst>
            </a:custGeom>
            <a:gradFill rotWithShape="1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1237119" cy="2166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698993" y="3335767"/>
            <a:ext cx="4971768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 REDE SIMPLES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8700" y="4462210"/>
            <a:ext cx="5838380" cy="17157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✓ Menos overfitting;</a:t>
            </a:r>
          </a:p>
          <a:p>
            <a:pPr algn="l">
              <a:lnSpc>
                <a:spcPts val="3359"/>
              </a:lnSpc>
            </a:pP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✓ Treinamento rápido;</a:t>
            </a:r>
          </a:p>
          <a:p>
            <a:pPr algn="l">
              <a:lnSpc>
                <a:spcPts val="3359"/>
              </a:lnSpc>
            </a:pP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✗ Pode ser underfitting;</a:t>
            </a:r>
          </a:p>
          <a:p>
            <a:pPr algn="l">
              <a:lnSpc>
                <a:spcPts val="3359"/>
              </a:lnSpc>
            </a:pP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✗ Capacidade limitada.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70677" y="269686"/>
            <a:ext cx="5328489" cy="927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20"/>
              </a:lnSpc>
            </a:pPr>
            <a:r>
              <a:rPr lang="en-US" sz="6000">
                <a:solidFill>
                  <a:srgbClr val="1F2020"/>
                </a:solidFill>
                <a:latin typeface="Anton"/>
                <a:ea typeface="Anton"/>
                <a:cs typeface="Anton"/>
                <a:sym typeface="Anton"/>
              </a:rPr>
              <a:t>PRINCIPAIS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514584" y="269686"/>
            <a:ext cx="6204631" cy="927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20"/>
              </a:lnSpc>
            </a:pPr>
            <a:r>
              <a:rPr lang="en-US" sz="6000">
                <a:solidFill>
                  <a:srgbClr val="7402C6"/>
                </a:solidFill>
                <a:latin typeface="Anton"/>
                <a:ea typeface="Anton"/>
                <a:cs typeface="Anton"/>
                <a:sym typeface="Anton"/>
              </a:rPr>
              <a:t>HIPERPARÂMETROS 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10462076" y="3214061"/>
            <a:ext cx="4697187" cy="677751"/>
            <a:chOff x="0" y="0"/>
            <a:chExt cx="1237119" cy="178502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237119" cy="178502"/>
            </a:xfrm>
            <a:custGeom>
              <a:avLst/>
              <a:gdLst/>
              <a:ahLst/>
              <a:cxnLst/>
              <a:rect l="l" t="t" r="r" b="b"/>
              <a:pathLst>
                <a:path w="1237119" h="178502">
                  <a:moveTo>
                    <a:pt x="0" y="0"/>
                  </a:moveTo>
                  <a:lnTo>
                    <a:pt x="1237119" y="0"/>
                  </a:lnTo>
                  <a:lnTo>
                    <a:pt x="1237119" y="178502"/>
                  </a:lnTo>
                  <a:lnTo>
                    <a:pt x="0" y="178502"/>
                  </a:lnTo>
                  <a:close/>
                </a:path>
              </a:pathLst>
            </a:custGeom>
            <a:gradFill rotWithShape="1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1237119" cy="2166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10153002" y="3335767"/>
            <a:ext cx="4971768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 REDE COMPLEXA 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462076" y="4462210"/>
            <a:ext cx="5838380" cy="17157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✓ Alta capacidade;</a:t>
            </a:r>
          </a:p>
          <a:p>
            <a:pPr algn="l">
              <a:lnSpc>
                <a:spcPts val="3359"/>
              </a:lnSpc>
            </a:pP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✓ Padrões complexos;</a:t>
            </a:r>
          </a:p>
          <a:p>
            <a:pPr algn="l">
              <a:lnSpc>
                <a:spcPts val="3359"/>
              </a:lnSpc>
            </a:pP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✗ Risco de overfitting;</a:t>
            </a:r>
          </a:p>
          <a:p>
            <a:pPr algn="l">
              <a:lnSpc>
                <a:spcPts val="3359"/>
              </a:lnSpc>
            </a:pP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✗ Mais dados necessários.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354352" y="2001198"/>
            <a:ext cx="15534648" cy="422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641" lvl="1" indent="-269820" algn="l">
              <a:lnSpc>
                <a:spcPts val="3499"/>
              </a:lnSpc>
              <a:buFont typeface="Arial"/>
              <a:buChar char="•"/>
            </a:pP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Número de camadas e neurônios por camada definem a capacidade do modelo.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354352" y="7420675"/>
            <a:ext cx="15534648" cy="22147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641" lvl="1" indent="-269820" algn="l">
              <a:lnSpc>
                <a:spcPts val="3499"/>
              </a:lnSpc>
              <a:buFont typeface="Arial"/>
              <a:buChar char="•"/>
            </a:pP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Estratégias de Escolha:</a:t>
            </a:r>
          </a:p>
          <a:p>
            <a:pPr marL="1079282" lvl="2" indent="-359761" algn="l">
              <a:lnSpc>
                <a:spcPts val="3499"/>
              </a:lnSpc>
              <a:buFont typeface="Arial"/>
              <a:buChar char="⚬"/>
            </a:pP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Complexidade do Problema: Mais complexo = mais camadas;</a:t>
            </a:r>
          </a:p>
          <a:p>
            <a:pPr marL="1079282" lvl="2" indent="-359761" algn="l">
              <a:lnSpc>
                <a:spcPts val="3499"/>
              </a:lnSpc>
              <a:buFont typeface="Arial"/>
              <a:buChar char="⚬"/>
            </a:pP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Volume de Dados: Mais dados = pode usar redes maiores;</a:t>
            </a:r>
          </a:p>
          <a:p>
            <a:pPr marL="1079282" lvl="2" indent="-359761" algn="l">
              <a:lnSpc>
                <a:spcPts val="3499"/>
              </a:lnSpc>
              <a:buFont typeface="Arial"/>
              <a:buChar char="⚬"/>
            </a:pP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Experimentação: Começar simples e aumentar gradualmente;</a:t>
            </a:r>
          </a:p>
          <a:p>
            <a:pPr marL="1079282" lvl="2" indent="-359761" algn="l">
              <a:lnSpc>
                <a:spcPts val="3499"/>
              </a:lnSpc>
              <a:buFont typeface="Arial"/>
              <a:buChar char="⚬"/>
            </a:pP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Arquiteturas Predefinidas: ResNet, VGG, Transformer.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59300" y="9258300"/>
            <a:ext cx="1028700" cy="1028700"/>
            <a:chOff x="0" y="0"/>
            <a:chExt cx="270933" cy="2709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-2539665" y="5347776"/>
            <a:ext cx="8229600" cy="8229600"/>
          </a:xfrm>
          <a:custGeom>
            <a:avLst/>
            <a:gdLst/>
            <a:ahLst/>
            <a:cxnLst/>
            <a:rect l="l" t="t" r="r" b="b"/>
            <a:pathLst>
              <a:path w="8229600" h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9999"/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5889000" y="1031011"/>
            <a:ext cx="4316765" cy="4316765"/>
          </a:xfrm>
          <a:custGeom>
            <a:avLst/>
            <a:gdLst/>
            <a:ahLst/>
            <a:cxnLst/>
            <a:rect l="l" t="t" r="r" b="b"/>
            <a:pathLst>
              <a:path w="4316765" h="4316765">
                <a:moveTo>
                  <a:pt x="0" y="0"/>
                </a:moveTo>
                <a:lnTo>
                  <a:pt x="4316765" y="0"/>
                </a:lnTo>
                <a:lnTo>
                  <a:pt x="4316765" y="4316765"/>
                </a:lnTo>
                <a:lnTo>
                  <a:pt x="0" y="43167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9999"/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9144000" y="1097956"/>
            <a:ext cx="8903382" cy="8160344"/>
            <a:chOff x="0" y="0"/>
            <a:chExt cx="11871176" cy="10880458"/>
          </a:xfrm>
        </p:grpSpPr>
        <p:pic>
          <p:nvPicPr>
            <p:cNvPr id="8" name="Picture 8">
              <a:hlinkClick r:id="" action="ppaction://media"/>
            </p:cNvPr>
            <p:cNvPicPr>
              <a:picLocks noChangeAspect="1"/>
            </p:cNvPicPr>
            <p:nvPr>
              <a:videoFile r:link="rId2"/>
              <p:extLst>
                <p:ext uri="{DAA4B4D4-6D71-4841-9C94-3DE7FCFB9230}">
                  <p14:media xmlns:p14="http://schemas.microsoft.com/office/powerpoint/2010/main" r:embed="rId1"/>
                </p:ext>
              </p:extLst>
            </p:nvPr>
          </p:nvPicPr>
          <p:blipFill>
            <a:blip r:embed="rId5"/>
            <a:srcRect l="17268" r="17268"/>
            <a:stretch>
              <a:fillRect/>
            </a:stretch>
          </p:blipFill>
          <p:spPr>
            <a:xfrm>
              <a:off x="0" y="0"/>
              <a:ext cx="11871176" cy="10880458"/>
            </a:xfrm>
            <a:prstGeom prst="rect">
              <a:avLst/>
            </a:prstGeom>
          </p:spPr>
        </p:pic>
      </p:grpSp>
      <p:sp>
        <p:nvSpPr>
          <p:cNvPr id="9" name="TextBox 9"/>
          <p:cNvSpPr txBox="1"/>
          <p:nvPr/>
        </p:nvSpPr>
        <p:spPr>
          <a:xfrm>
            <a:off x="17499918" y="9638067"/>
            <a:ext cx="547464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6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14571" y="284815"/>
            <a:ext cx="12544600" cy="927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20"/>
              </a:lnSpc>
            </a:pPr>
            <a:r>
              <a:rPr lang="en-US" sz="6000">
                <a:solidFill>
                  <a:srgbClr val="1F2020"/>
                </a:solidFill>
                <a:latin typeface="Anton"/>
                <a:ea typeface="Anton"/>
                <a:cs typeface="Anton"/>
                <a:sym typeface="Anton"/>
              </a:rPr>
              <a:t>IMPORTÂNCIA DO </a:t>
            </a:r>
            <a:r>
              <a:rPr lang="en-US" sz="6000">
                <a:solidFill>
                  <a:srgbClr val="7402C6"/>
                </a:solidFill>
                <a:latin typeface="Anton"/>
                <a:ea typeface="Anton"/>
                <a:cs typeface="Anton"/>
                <a:sym typeface="Anton"/>
              </a:rPr>
              <a:t>BACKPROPAGATION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96108" y="2099627"/>
            <a:ext cx="7206169" cy="22147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8718" lvl="1" indent="-269359" algn="just">
              <a:lnSpc>
                <a:spcPts val="3493"/>
              </a:lnSpc>
              <a:buFont typeface="Arial"/>
              <a:buChar char="•"/>
            </a:pPr>
            <a:r>
              <a:rPr lang="en-US" sz="2500">
                <a:solidFill>
                  <a:srgbClr val="7402C6"/>
                </a:solidFill>
                <a:latin typeface="Open Sans"/>
                <a:ea typeface="Open Sans"/>
                <a:cs typeface="Open Sans"/>
                <a:sym typeface="Open Sans"/>
              </a:rPr>
              <a:t>Viabiliza o treinamento de redes multicamadas (rede com camadas ocultas)</a:t>
            </a:r>
          </a:p>
          <a:p>
            <a:pPr marL="538718" lvl="1" indent="-269359" algn="just">
              <a:lnSpc>
                <a:spcPts val="3493"/>
              </a:lnSpc>
              <a:buFont typeface="Arial"/>
              <a:buChar char="•"/>
            </a:pP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Aprendizado automático de características</a:t>
            </a:r>
          </a:p>
          <a:p>
            <a:pPr marL="538718" lvl="1" indent="-269359" algn="just">
              <a:lnSpc>
                <a:spcPts val="3493"/>
              </a:lnSpc>
              <a:buFont typeface="Arial"/>
              <a:buChar char="•"/>
            </a:pP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Base para Deep Learning</a:t>
            </a:r>
          </a:p>
          <a:p>
            <a:pPr marL="538718" lvl="1" indent="-269359" algn="just">
              <a:lnSpc>
                <a:spcPts val="3493"/>
              </a:lnSpc>
              <a:buFont typeface="Arial"/>
              <a:buChar char="•"/>
            </a:pP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Aplicabilidade universal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FC54FB98-9B73-E64F-D130-8B92436BB3BB}"/>
              </a:ext>
            </a:extLst>
          </p:cNvPr>
          <p:cNvSpPr txBox="1"/>
          <p:nvPr/>
        </p:nvSpPr>
        <p:spPr>
          <a:xfrm>
            <a:off x="2379105" y="1627265"/>
            <a:ext cx="6266089" cy="4770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2500">
                <a:solidFill>
                  <a:srgbClr val="FF0000"/>
                </a:solidFill>
                <a:ea typeface="Calibri"/>
                <a:cs typeface="Calibri"/>
              </a:rPr>
              <a:t>O que são camadas  ocultas?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0">
                <p:cTn id="2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29707" y="332729"/>
            <a:ext cx="369285" cy="363243"/>
          </a:xfrm>
          <a:custGeom>
            <a:avLst/>
            <a:gdLst/>
            <a:ahLst/>
            <a:cxnLst/>
            <a:rect l="l" t="t" r="r" b="b"/>
            <a:pathLst>
              <a:path w="369285" h="363243">
                <a:moveTo>
                  <a:pt x="0" y="0"/>
                </a:moveTo>
                <a:lnTo>
                  <a:pt x="369286" y="0"/>
                </a:lnTo>
                <a:lnTo>
                  <a:pt x="369286" y="363242"/>
                </a:lnTo>
                <a:lnTo>
                  <a:pt x="0" y="3632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7259300" y="9258300"/>
            <a:ext cx="1028700" cy="1028700"/>
            <a:chOff x="0" y="0"/>
            <a:chExt cx="270933" cy="2709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7499918" y="9638067"/>
            <a:ext cx="547464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</a:rPr>
              <a:t>60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66295" y="1442422"/>
            <a:ext cx="6148589" cy="4222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E300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Função de Ativação 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008066" y="3214061"/>
            <a:ext cx="4697187" cy="677751"/>
            <a:chOff x="0" y="0"/>
            <a:chExt cx="1237119" cy="17850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237119" cy="178502"/>
            </a:xfrm>
            <a:custGeom>
              <a:avLst/>
              <a:gdLst/>
              <a:ahLst/>
              <a:cxnLst/>
              <a:rect l="l" t="t" r="r" b="b"/>
              <a:pathLst>
                <a:path w="1237119" h="178502">
                  <a:moveTo>
                    <a:pt x="0" y="0"/>
                  </a:moveTo>
                  <a:lnTo>
                    <a:pt x="1237119" y="0"/>
                  </a:lnTo>
                  <a:lnTo>
                    <a:pt x="1237119" y="178502"/>
                  </a:lnTo>
                  <a:lnTo>
                    <a:pt x="0" y="178502"/>
                  </a:lnTo>
                  <a:close/>
                </a:path>
              </a:pathLst>
            </a:custGeom>
            <a:gradFill rotWithShape="1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1237119" cy="2166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809685" y="3335767"/>
            <a:ext cx="4971768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⚠ SIGMOIDE E HIPERBÓLICA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8700" y="4462210"/>
            <a:ext cx="5838380" cy="25898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Historicamente populares;</a:t>
            </a:r>
          </a:p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Problema: Desvanecimento do gradiente;</a:t>
            </a:r>
          </a:p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Gradientes pequenos em valores extremos;</a:t>
            </a:r>
          </a:p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Sigmoid: [0,1], Tanh: [-1,1].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70677" y="269686"/>
            <a:ext cx="5328489" cy="927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20"/>
              </a:lnSpc>
            </a:pPr>
            <a:r>
              <a:rPr lang="en-US" sz="6000">
                <a:solidFill>
                  <a:srgbClr val="1F2020"/>
                </a:solidFill>
                <a:latin typeface="Anton"/>
                <a:ea typeface="Anton"/>
                <a:cs typeface="Anton"/>
                <a:sym typeface="Anton"/>
              </a:rPr>
              <a:t>PRINCIPAIS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514584" y="269686"/>
            <a:ext cx="6204631" cy="927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20"/>
              </a:lnSpc>
            </a:pPr>
            <a:r>
              <a:rPr lang="en-US" sz="6000">
                <a:solidFill>
                  <a:srgbClr val="7402C6"/>
                </a:solidFill>
                <a:latin typeface="Anton"/>
                <a:ea typeface="Anton"/>
                <a:cs typeface="Anton"/>
                <a:sym typeface="Anton"/>
              </a:rPr>
              <a:t>HIPERPARÂMETROS 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10462076" y="3214061"/>
            <a:ext cx="4697187" cy="677751"/>
            <a:chOff x="0" y="0"/>
            <a:chExt cx="1237119" cy="178502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237119" cy="178502"/>
            </a:xfrm>
            <a:custGeom>
              <a:avLst/>
              <a:gdLst/>
              <a:ahLst/>
              <a:cxnLst/>
              <a:rect l="l" t="t" r="r" b="b"/>
              <a:pathLst>
                <a:path w="1237119" h="178502">
                  <a:moveTo>
                    <a:pt x="0" y="0"/>
                  </a:moveTo>
                  <a:lnTo>
                    <a:pt x="1237119" y="0"/>
                  </a:lnTo>
                  <a:lnTo>
                    <a:pt x="1237119" y="178502"/>
                  </a:lnTo>
                  <a:lnTo>
                    <a:pt x="0" y="178502"/>
                  </a:lnTo>
                  <a:close/>
                </a:path>
              </a:pathLst>
            </a:custGeom>
            <a:gradFill rotWithShape="1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1237119" cy="2166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10153002" y="3335767"/>
            <a:ext cx="4971768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 RELU E VARIANTES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462076" y="4462210"/>
            <a:ext cx="5838380" cy="21538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ReLU: f(x) = max(0, x);</a:t>
            </a:r>
          </a:p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Mitiga desvanecimento do gradiente;</a:t>
            </a:r>
          </a:p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Problema: Neurônios "mortos";</a:t>
            </a:r>
          </a:p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Variantes: Leaky ReLU, ELU, PReLU 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354352" y="2001198"/>
            <a:ext cx="15534648" cy="422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641" lvl="1" indent="-269820" algn="l">
              <a:lnSpc>
                <a:spcPts val="3499"/>
              </a:lnSpc>
              <a:buFont typeface="Arial"/>
              <a:buChar char="•"/>
            </a:pP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Introduz não-linearidade na rede, permitindo aprender relações complexas. 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354352" y="7420675"/>
            <a:ext cx="15534648" cy="17659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641" lvl="1" indent="-269820" algn="l">
              <a:lnSpc>
                <a:spcPts val="3499"/>
              </a:lnSpc>
              <a:buFont typeface="Arial"/>
              <a:buChar char="•"/>
            </a:pP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Escolha Prática:</a:t>
            </a:r>
          </a:p>
          <a:p>
            <a:pPr marL="1079282" lvl="2" indent="-359761" algn="l">
              <a:lnSpc>
                <a:spcPts val="3499"/>
              </a:lnSpc>
              <a:buFont typeface="Arial"/>
              <a:buChar char="⚬"/>
            </a:pP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Camadas Ocultas: ReLU (padrão);</a:t>
            </a:r>
          </a:p>
          <a:p>
            <a:pPr marL="1079282" lvl="2" indent="-359761" algn="l">
              <a:lnSpc>
                <a:spcPts val="3499"/>
              </a:lnSpc>
              <a:buFont typeface="Arial"/>
              <a:buChar char="⚬"/>
            </a:pP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Saída Binária: Sigmoide;</a:t>
            </a:r>
          </a:p>
          <a:p>
            <a:pPr marL="1079282" lvl="2" indent="-359761" algn="l">
              <a:lnSpc>
                <a:spcPts val="3499"/>
              </a:lnSpc>
              <a:buFont typeface="Arial"/>
              <a:buChar char="⚬"/>
            </a:pP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Saída Multiclasse: Softmax.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29707" y="332729"/>
            <a:ext cx="369285" cy="363243"/>
          </a:xfrm>
          <a:custGeom>
            <a:avLst/>
            <a:gdLst/>
            <a:ahLst/>
            <a:cxnLst/>
            <a:rect l="l" t="t" r="r" b="b"/>
            <a:pathLst>
              <a:path w="369285" h="363243">
                <a:moveTo>
                  <a:pt x="0" y="0"/>
                </a:moveTo>
                <a:lnTo>
                  <a:pt x="369286" y="0"/>
                </a:lnTo>
                <a:lnTo>
                  <a:pt x="369286" y="363242"/>
                </a:lnTo>
                <a:lnTo>
                  <a:pt x="0" y="3632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7259300" y="9258300"/>
            <a:ext cx="1028700" cy="1028700"/>
            <a:chOff x="0" y="0"/>
            <a:chExt cx="270933" cy="2709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7499918" y="9638067"/>
            <a:ext cx="547464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</a:rPr>
              <a:t>61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66295" y="1442422"/>
            <a:ext cx="6148589" cy="4222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E300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Otimizador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70677" y="269686"/>
            <a:ext cx="5328489" cy="927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20"/>
              </a:lnSpc>
            </a:pPr>
            <a:r>
              <a:rPr lang="en-US" sz="6000">
                <a:solidFill>
                  <a:srgbClr val="1F2020"/>
                </a:solidFill>
                <a:latin typeface="Anton"/>
                <a:ea typeface="Anton"/>
                <a:cs typeface="Anton"/>
                <a:sym typeface="Anton"/>
              </a:rPr>
              <a:t>PRINCIPAIS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514584" y="269686"/>
            <a:ext cx="6204631" cy="927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20"/>
              </a:lnSpc>
            </a:pPr>
            <a:r>
              <a:rPr lang="en-US" sz="6000">
                <a:solidFill>
                  <a:srgbClr val="7402C6"/>
                </a:solidFill>
                <a:latin typeface="Anton"/>
                <a:ea typeface="Anton"/>
                <a:cs typeface="Anton"/>
                <a:sym typeface="Anton"/>
              </a:rPr>
              <a:t>HIPERPARÂMETROS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54352" y="2001198"/>
            <a:ext cx="15534648" cy="53566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641" lvl="1" indent="-269820" algn="l">
              <a:lnSpc>
                <a:spcPts val="3499"/>
              </a:lnSpc>
              <a:buFont typeface="Arial"/>
              <a:buChar char="•"/>
            </a:pP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Algoritmo que atualiza os pesos com base nos gradientes calculados.</a:t>
            </a:r>
          </a:p>
          <a:p>
            <a:pPr algn="l">
              <a:lnSpc>
                <a:spcPts val="3499"/>
              </a:lnSpc>
            </a:pPr>
            <a:endParaRPr lang="en-US" sz="2500">
              <a:solidFill>
                <a:srgbClr val="1F202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539641" lvl="1" indent="-269820" algn="l">
              <a:lnSpc>
                <a:spcPts val="3499"/>
              </a:lnSpc>
              <a:buFont typeface="Arial"/>
              <a:buChar char="•"/>
            </a:pP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SGD: Simples, mas pode ser lento e oscilar;</a:t>
            </a:r>
          </a:p>
          <a:p>
            <a:pPr marL="539641" lvl="1" indent="-269820" algn="l">
              <a:lnSpc>
                <a:spcPts val="3499"/>
              </a:lnSpc>
              <a:buFont typeface="Arial"/>
              <a:buChar char="•"/>
            </a:pP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Adam: Adaptativo, robusto, escolha padrão;</a:t>
            </a:r>
          </a:p>
          <a:p>
            <a:pPr marL="539641" lvl="1" indent="-269820" algn="l">
              <a:lnSpc>
                <a:spcPts val="3499"/>
              </a:lnSpc>
              <a:buFont typeface="Arial"/>
              <a:buChar char="•"/>
            </a:pP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RMSprop: Bom para gradientes esparsos;</a:t>
            </a:r>
          </a:p>
          <a:p>
            <a:pPr marL="539641" lvl="1" indent="-269820" algn="l">
              <a:lnSpc>
                <a:spcPts val="3499"/>
              </a:lnSpc>
              <a:buFont typeface="Arial"/>
              <a:buChar char="•"/>
            </a:pP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Adagrad: Adapta taxa por parâmetro.</a:t>
            </a:r>
          </a:p>
          <a:p>
            <a:pPr algn="l">
              <a:lnSpc>
                <a:spcPts val="3499"/>
              </a:lnSpc>
            </a:pPr>
            <a:endParaRPr lang="en-US" sz="2500">
              <a:solidFill>
                <a:srgbClr val="1F202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539641" lvl="1" indent="-269820" algn="l">
              <a:lnSpc>
                <a:spcPts val="3499"/>
              </a:lnSpc>
              <a:buFont typeface="Arial"/>
              <a:buChar char="•"/>
            </a:pPr>
            <a:r>
              <a:rPr lang="en-US" sz="2500" b="1">
                <a:solidFill>
                  <a:srgbClr val="1F202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Características do Adam:</a:t>
            </a:r>
          </a:p>
          <a:p>
            <a:pPr marL="1079282" lvl="2" indent="-359761" algn="l">
              <a:lnSpc>
                <a:spcPts val="3499"/>
              </a:lnSpc>
              <a:buFont typeface="Arial"/>
              <a:buChar char="⚬"/>
            </a:pP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Combina Adagrad + RMSprop;</a:t>
            </a:r>
          </a:p>
          <a:p>
            <a:pPr marL="1079282" lvl="2" indent="-359761" algn="l">
              <a:lnSpc>
                <a:spcPts val="3499"/>
              </a:lnSpc>
              <a:buFont typeface="Arial"/>
              <a:buChar char="⚬"/>
            </a:pP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Médias móveis dos gradientes;</a:t>
            </a:r>
          </a:p>
          <a:p>
            <a:pPr marL="1079282" lvl="2" indent="-359761" algn="l">
              <a:lnSpc>
                <a:spcPts val="3499"/>
              </a:lnSpc>
              <a:buFont typeface="Arial"/>
              <a:buChar char="⚬"/>
            </a:pP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Menos sensível à taxa de aprendizado;</a:t>
            </a:r>
          </a:p>
          <a:p>
            <a:pPr marL="1079282" lvl="2" indent="-359761" algn="l">
              <a:lnSpc>
                <a:spcPts val="3499"/>
              </a:lnSpc>
              <a:buFont typeface="Arial"/>
              <a:buChar char="⚬"/>
            </a:pP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Converge mais rápido.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29707" y="332729"/>
            <a:ext cx="369285" cy="363243"/>
          </a:xfrm>
          <a:custGeom>
            <a:avLst/>
            <a:gdLst/>
            <a:ahLst/>
            <a:cxnLst/>
            <a:rect l="l" t="t" r="r" b="b"/>
            <a:pathLst>
              <a:path w="369285" h="363243">
                <a:moveTo>
                  <a:pt x="0" y="0"/>
                </a:moveTo>
                <a:lnTo>
                  <a:pt x="369286" y="0"/>
                </a:lnTo>
                <a:lnTo>
                  <a:pt x="369286" y="363242"/>
                </a:lnTo>
                <a:lnTo>
                  <a:pt x="0" y="3632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7259300" y="9258300"/>
            <a:ext cx="1028700" cy="1028700"/>
            <a:chOff x="0" y="0"/>
            <a:chExt cx="270933" cy="2709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7499918" y="9638067"/>
            <a:ext cx="547464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62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66295" y="1442422"/>
            <a:ext cx="6148589" cy="4222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E300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Regularização L1/L2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70677" y="269686"/>
            <a:ext cx="5328489" cy="927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20"/>
              </a:lnSpc>
            </a:pPr>
            <a:r>
              <a:rPr lang="en-US" sz="6000">
                <a:solidFill>
                  <a:srgbClr val="1F2020"/>
                </a:solidFill>
                <a:latin typeface="Anton"/>
                <a:ea typeface="Anton"/>
                <a:cs typeface="Anton"/>
                <a:sym typeface="Anton"/>
              </a:rPr>
              <a:t>PRINCIPAIS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514584" y="269686"/>
            <a:ext cx="6204631" cy="927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20"/>
              </a:lnSpc>
            </a:pPr>
            <a:r>
              <a:rPr lang="en-US" sz="6000">
                <a:solidFill>
                  <a:srgbClr val="7402C6"/>
                </a:solidFill>
                <a:latin typeface="Anton"/>
                <a:ea typeface="Anton"/>
                <a:cs typeface="Anton"/>
                <a:sym typeface="Anton"/>
              </a:rPr>
              <a:t>HIPERPARÂMETROS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85220" y="2241830"/>
            <a:ext cx="15534648" cy="75991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115" lvl="1" indent="-269240" algn="l">
              <a:lnSpc>
                <a:spcPts val="3499"/>
              </a:lnSpc>
              <a:buFont typeface="Arial"/>
              <a:buChar char="•"/>
            </a:pPr>
            <a:r>
              <a:rPr lang="en-US" sz="2500" err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Adiciona</a:t>
            </a:r>
            <a:r>
              <a:rPr lang="en-US" sz="2500" dirty="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500" err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termo</a:t>
            </a: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de </a:t>
            </a:r>
            <a:r>
              <a:rPr lang="en-US" sz="2500" err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penalidade</a:t>
            </a: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à </a:t>
            </a:r>
            <a:r>
              <a:rPr lang="en-US" sz="2500" err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função</a:t>
            </a: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de </a:t>
            </a:r>
            <a:r>
              <a:rPr lang="en-US" sz="2500" err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perda</a:t>
            </a: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para </a:t>
            </a:r>
            <a:r>
              <a:rPr lang="en-US" sz="2500" err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desencorajar</a:t>
            </a: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pesos </a:t>
            </a:r>
            <a:r>
              <a:rPr lang="en-US" sz="2500" err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grandes</a:t>
            </a: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lang="pt-PT" sz="2500"/>
          </a:p>
          <a:p>
            <a:pPr marL="539115" lvl="1" indent="-269240" algn="l">
              <a:lnSpc>
                <a:spcPts val="3499"/>
              </a:lnSpc>
              <a:buFont typeface="Arial"/>
              <a:buChar char="•"/>
            </a:pPr>
            <a:endParaRPr lang="en-US" sz="2500">
              <a:solidFill>
                <a:srgbClr val="1F2020"/>
              </a:solidFill>
              <a:latin typeface="Open Sans"/>
              <a:ea typeface="Open Sans"/>
              <a:cs typeface="Open Sans"/>
            </a:endParaRPr>
          </a:p>
          <a:p>
            <a:pPr marL="269875" lvl="1">
              <a:lnSpc>
                <a:spcPts val="3499"/>
              </a:lnSpc>
            </a:pPr>
            <a:endParaRPr lang="en-US" sz="2500">
              <a:solidFill>
                <a:srgbClr val="1F2020"/>
              </a:solidFill>
              <a:latin typeface="Open Sans"/>
              <a:ea typeface="Open Sans"/>
              <a:cs typeface="Open Sans"/>
            </a:endParaRPr>
          </a:p>
          <a:p>
            <a:pPr>
              <a:lnSpc>
                <a:spcPts val="3499"/>
              </a:lnSpc>
            </a:pPr>
            <a:endParaRPr lang="en-US" sz="2500">
              <a:solidFill>
                <a:srgbClr val="1F2020"/>
              </a:solidFill>
              <a:latin typeface="Open Sans"/>
              <a:ea typeface="Open Sans"/>
              <a:cs typeface="Open Sans"/>
            </a:endParaRPr>
          </a:p>
          <a:p>
            <a:pPr>
              <a:lnSpc>
                <a:spcPts val="3499"/>
              </a:lnSpc>
            </a:pPr>
            <a:endParaRPr lang="en-US" sz="2500" dirty="0">
              <a:solidFill>
                <a:srgbClr val="1F2020"/>
              </a:solidFill>
              <a:latin typeface="Open Sans"/>
              <a:ea typeface="Open Sans"/>
              <a:cs typeface="Open Sans"/>
              <a:sym typeface="Open Sans Bold"/>
            </a:endParaRPr>
          </a:p>
          <a:p>
            <a:pPr>
              <a:lnSpc>
                <a:spcPts val="3499"/>
              </a:lnSpc>
            </a:pPr>
            <a:endParaRPr lang="en-US" sz="2500" dirty="0">
              <a:solidFill>
                <a:srgbClr val="1F2020"/>
              </a:solidFill>
              <a:latin typeface="Open Sans"/>
              <a:ea typeface="Open Sans"/>
              <a:cs typeface="Open Sans"/>
            </a:endParaRPr>
          </a:p>
          <a:p>
            <a:pPr>
              <a:lnSpc>
                <a:spcPts val="3499"/>
              </a:lnSpc>
            </a:pPr>
            <a:endParaRPr lang="en-US" sz="2500" dirty="0">
              <a:solidFill>
                <a:srgbClr val="1F2020"/>
              </a:solidFill>
              <a:latin typeface="Open Sans"/>
              <a:ea typeface="Open Sans"/>
              <a:cs typeface="Open Sans"/>
              <a:sym typeface="Open Sans Bold"/>
            </a:endParaRPr>
          </a:p>
          <a:p>
            <a:pPr>
              <a:lnSpc>
                <a:spcPts val="3499"/>
              </a:lnSpc>
            </a:pPr>
            <a:endParaRPr lang="en-US" sz="2500" dirty="0">
              <a:solidFill>
                <a:srgbClr val="1F2020"/>
              </a:solidFill>
              <a:latin typeface="Open Sans"/>
              <a:ea typeface="Open Sans"/>
              <a:cs typeface="Open Sans"/>
              <a:sym typeface="Open Sans Bold"/>
            </a:endParaRPr>
          </a:p>
          <a:p>
            <a:pPr marL="539115" lvl="1" indent="-269240" algn="l">
              <a:lnSpc>
                <a:spcPts val="3499"/>
              </a:lnSpc>
              <a:buFont typeface="Arial"/>
              <a:buChar char="•"/>
            </a:pPr>
            <a:r>
              <a:rPr lang="en-US" sz="2500" b="1" err="1">
                <a:solidFill>
                  <a:srgbClr val="1F202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Regularização</a:t>
            </a:r>
            <a:r>
              <a:rPr lang="en-US" sz="2500" b="1">
                <a:solidFill>
                  <a:srgbClr val="1F202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L1 (Lasso):</a:t>
            </a:r>
            <a:endParaRPr lang="en-US" sz="2500" b="1">
              <a:solidFill>
                <a:srgbClr val="1F2020"/>
              </a:solidFill>
              <a:latin typeface="Open Sans Bold"/>
              <a:ea typeface="Open Sans Bold"/>
              <a:cs typeface="Open Sans Bold"/>
            </a:endParaRPr>
          </a:p>
          <a:p>
            <a:pPr marL="1078865" lvl="2" indent="-359410" algn="l">
              <a:lnSpc>
                <a:spcPts val="3499"/>
              </a:lnSpc>
              <a:buFont typeface="Arial"/>
              <a:buChar char="⚬"/>
            </a:pPr>
            <a:r>
              <a:rPr lang="en-US" sz="2500" err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Penalidade</a:t>
            </a: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: </a:t>
            </a:r>
            <a:r>
              <a:rPr lang="en-US" sz="2500" err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Σ|wi</a:t>
            </a: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|;</a:t>
            </a:r>
            <a:endParaRPr lang="en-US" sz="2500">
              <a:solidFill>
                <a:srgbClr val="1F2020"/>
              </a:solidFill>
              <a:latin typeface="Open Sans"/>
              <a:ea typeface="Open Sans"/>
              <a:cs typeface="Open Sans"/>
            </a:endParaRPr>
          </a:p>
          <a:p>
            <a:pPr marL="1078865" lvl="2" indent="-359410" algn="l">
              <a:lnSpc>
                <a:spcPts val="3499"/>
              </a:lnSpc>
              <a:buFont typeface="Arial"/>
              <a:buChar char="⚬"/>
            </a:pPr>
            <a:r>
              <a:rPr lang="en-US" sz="2500" dirty="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500" err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Efeito</a:t>
            </a: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: </a:t>
            </a:r>
            <a:r>
              <a:rPr lang="en-US" sz="2500" err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Alguns</a:t>
            </a: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pesos → 0;</a:t>
            </a:r>
            <a:endParaRPr lang="en-US" sz="2500">
              <a:solidFill>
                <a:srgbClr val="1F2020"/>
              </a:solidFill>
              <a:latin typeface="Open Sans"/>
              <a:ea typeface="Open Sans"/>
              <a:cs typeface="Open Sans"/>
            </a:endParaRPr>
          </a:p>
          <a:p>
            <a:pPr marL="1078865" lvl="2" indent="-359410" algn="l">
              <a:lnSpc>
                <a:spcPts val="3499"/>
              </a:lnSpc>
              <a:buFont typeface="Arial"/>
              <a:buChar char="⚬"/>
            </a:pPr>
            <a:r>
              <a:rPr lang="en-US" sz="2500" err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Resultado</a:t>
            </a: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: </a:t>
            </a:r>
            <a:r>
              <a:rPr lang="en-US" sz="2500" err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Seleção</a:t>
            </a: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de </a:t>
            </a:r>
            <a:r>
              <a:rPr lang="en-US" sz="2500" err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características</a:t>
            </a: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;</a:t>
            </a:r>
            <a:endParaRPr lang="en-US" sz="2500">
              <a:solidFill>
                <a:srgbClr val="1F2020"/>
              </a:solidFill>
              <a:latin typeface="Open Sans"/>
              <a:ea typeface="Open Sans"/>
              <a:cs typeface="Open Sans"/>
            </a:endParaRPr>
          </a:p>
          <a:p>
            <a:pPr marL="1078865" lvl="2" indent="-359410" algn="l">
              <a:lnSpc>
                <a:spcPts val="3499"/>
              </a:lnSpc>
              <a:buFont typeface="Arial"/>
              <a:buChar char="⚬"/>
            </a:pPr>
            <a:r>
              <a:rPr lang="en-US" sz="2500" err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Modelo</a:t>
            </a: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: </a:t>
            </a:r>
            <a:r>
              <a:rPr lang="en-US" sz="2500" err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Esparso</a:t>
            </a: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lang="en-US" sz="2500">
              <a:solidFill>
                <a:srgbClr val="1F2020"/>
              </a:solidFill>
              <a:latin typeface="Open Sans"/>
              <a:ea typeface="Open Sans"/>
              <a:cs typeface="Open Sans"/>
            </a:endParaRPr>
          </a:p>
          <a:p>
            <a:pPr algn="l">
              <a:lnSpc>
                <a:spcPts val="3499"/>
              </a:lnSpc>
            </a:pPr>
            <a:endParaRPr lang="en-US" sz="2500">
              <a:solidFill>
                <a:srgbClr val="1F202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539115" lvl="1" indent="-269240" algn="l">
              <a:lnSpc>
                <a:spcPts val="3499"/>
              </a:lnSpc>
              <a:buFont typeface="Arial"/>
              <a:buChar char="•"/>
            </a:pPr>
            <a:r>
              <a:rPr lang="en-US" sz="2500" b="1">
                <a:solidFill>
                  <a:srgbClr val="1F202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Taxa de </a:t>
            </a:r>
            <a:r>
              <a:rPr lang="en-US" sz="2500" b="1" err="1">
                <a:solidFill>
                  <a:srgbClr val="1F202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Regularização</a:t>
            </a:r>
            <a:r>
              <a:rPr lang="en-US" sz="2500" b="1">
                <a:solidFill>
                  <a:srgbClr val="1F202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(λ):</a:t>
            </a:r>
            <a:endParaRPr lang="en-US" sz="2500" b="1">
              <a:solidFill>
                <a:srgbClr val="1F2020"/>
              </a:solidFill>
              <a:latin typeface="Open Sans Bold"/>
              <a:ea typeface="Open Sans Bold"/>
              <a:cs typeface="Open Sans Bold"/>
            </a:endParaRPr>
          </a:p>
          <a:p>
            <a:pPr marL="1078865" lvl="2" indent="-359410" algn="l">
              <a:lnSpc>
                <a:spcPts val="3499"/>
              </a:lnSpc>
              <a:buFont typeface="Arial"/>
              <a:buChar char="⚬"/>
            </a:pP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λ Alto: Forte </a:t>
            </a:r>
            <a:r>
              <a:rPr lang="en-US" sz="2500" err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penalidade</a:t>
            </a: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lang="en-US" sz="2500" err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risco</a:t>
            </a: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de underfitting;</a:t>
            </a:r>
            <a:endParaRPr lang="en-US" sz="2500">
              <a:solidFill>
                <a:srgbClr val="1F2020"/>
              </a:solidFill>
              <a:latin typeface="Open Sans"/>
              <a:ea typeface="Open Sans"/>
              <a:cs typeface="Open Sans"/>
            </a:endParaRPr>
          </a:p>
          <a:p>
            <a:pPr marL="1078865" lvl="2" indent="-359410" algn="l">
              <a:lnSpc>
                <a:spcPts val="3499"/>
              </a:lnSpc>
              <a:buFont typeface="Arial"/>
              <a:buChar char="⚬"/>
            </a:pP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λ Baixo: </a:t>
            </a:r>
            <a:r>
              <a:rPr lang="en-US" sz="2500" err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Penalidade</a:t>
            </a: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suave, </a:t>
            </a:r>
            <a:r>
              <a:rPr lang="en-US" sz="2500" err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risco</a:t>
            </a: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de overfitting.</a:t>
            </a:r>
            <a:endParaRPr lang="en-US" sz="2500">
              <a:solidFill>
                <a:srgbClr val="1F2020"/>
              </a:solidFill>
              <a:latin typeface="Open Sans"/>
              <a:ea typeface="Open Sans"/>
              <a:cs typeface="Open San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AC17A9-EBB5-235E-973C-BC20871F86FD}"/>
              </a:ext>
            </a:extLst>
          </p:cNvPr>
          <p:cNvSpPr txBox="1"/>
          <p:nvPr/>
        </p:nvSpPr>
        <p:spPr>
          <a:xfrm>
            <a:off x="9464054" y="3544842"/>
            <a:ext cx="9517724" cy="44573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69875" lvl="1" algn="l">
              <a:lnSpc>
                <a:spcPts val="3499"/>
              </a:lnSpc>
            </a:pPr>
            <a:endParaRPr lang="en-US" sz="2500">
              <a:solidFill>
                <a:srgbClr val="1F2020"/>
              </a:solidFill>
              <a:latin typeface="Open Sans"/>
              <a:ea typeface="Open Sans"/>
              <a:cs typeface="Open Sans"/>
            </a:endParaRPr>
          </a:p>
          <a:p>
            <a:pPr marL="269875" lvl="1">
              <a:lnSpc>
                <a:spcPts val="3499"/>
              </a:lnSpc>
            </a:pPr>
            <a:endParaRPr lang="en-US" sz="2500" dirty="0">
              <a:solidFill>
                <a:srgbClr val="1F2020"/>
              </a:solidFill>
              <a:latin typeface="Open Sans"/>
              <a:ea typeface="Open Sans"/>
              <a:cs typeface="Open Sans"/>
              <a:sym typeface="Open Sans Bold"/>
            </a:endParaRPr>
          </a:p>
          <a:p>
            <a:pPr marL="269875" lvl="1">
              <a:lnSpc>
                <a:spcPts val="3499"/>
              </a:lnSpc>
            </a:pPr>
            <a:endParaRPr lang="en-US" sz="2500" dirty="0">
              <a:solidFill>
                <a:srgbClr val="1F2020"/>
              </a:solidFill>
              <a:latin typeface="Open Sans"/>
              <a:ea typeface="Open Sans"/>
              <a:cs typeface="Open Sans"/>
              <a:sym typeface="Open Sans Bold"/>
            </a:endParaRPr>
          </a:p>
          <a:p>
            <a:pPr marL="269875" lvl="1">
              <a:lnSpc>
                <a:spcPts val="3499"/>
              </a:lnSpc>
            </a:pPr>
            <a:endParaRPr lang="en-US" sz="2500" dirty="0">
              <a:solidFill>
                <a:srgbClr val="1F2020"/>
              </a:solidFill>
              <a:latin typeface="Open Sans"/>
              <a:ea typeface="Open Sans"/>
              <a:cs typeface="Open Sans"/>
              <a:sym typeface="Open Sans Bold"/>
            </a:endParaRPr>
          </a:p>
          <a:p>
            <a:pPr marL="269875" lvl="1">
              <a:lnSpc>
                <a:spcPts val="3499"/>
              </a:lnSpc>
            </a:pPr>
            <a:endParaRPr lang="en-US" sz="2500" dirty="0">
              <a:solidFill>
                <a:srgbClr val="1F2020"/>
              </a:solidFill>
              <a:latin typeface="Open Sans"/>
              <a:ea typeface="Open Sans"/>
              <a:cs typeface="Open Sans"/>
              <a:sym typeface="Open Sans Bold"/>
            </a:endParaRPr>
          </a:p>
          <a:p>
            <a:pPr marL="539115" lvl="1" indent="-269240" algn="l">
              <a:lnSpc>
                <a:spcPts val="3499"/>
              </a:lnSpc>
              <a:buFont typeface="Arial"/>
              <a:buChar char="•"/>
            </a:pPr>
            <a:r>
              <a:rPr lang="en-US" sz="2500" b="1" err="1">
                <a:solidFill>
                  <a:srgbClr val="1F202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Regularização</a:t>
            </a:r>
            <a:r>
              <a:rPr lang="en-US" sz="2500" b="1">
                <a:solidFill>
                  <a:srgbClr val="1F202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L2 (Ridge):</a:t>
            </a:r>
            <a:endParaRPr lang="en-US" sz="2500" b="1">
              <a:solidFill>
                <a:srgbClr val="1F2020"/>
              </a:solidFill>
              <a:latin typeface="Open Sans Bold"/>
              <a:ea typeface="Open Sans Bold"/>
              <a:cs typeface="Open Sans Bold"/>
            </a:endParaRPr>
          </a:p>
          <a:p>
            <a:pPr marL="1078865" lvl="2" indent="-359410" algn="l">
              <a:lnSpc>
                <a:spcPts val="3499"/>
              </a:lnSpc>
              <a:buFont typeface="Arial"/>
              <a:buChar char="⚬"/>
            </a:pPr>
            <a:r>
              <a:rPr lang="en-US" sz="2500" err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Penalidade</a:t>
            </a: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: Σwi²;</a:t>
            </a:r>
            <a:endParaRPr lang="en-US" sz="2500">
              <a:solidFill>
                <a:srgbClr val="1F2020"/>
              </a:solidFill>
              <a:latin typeface="Open Sans"/>
              <a:ea typeface="Open Sans"/>
              <a:cs typeface="Open Sans"/>
            </a:endParaRPr>
          </a:p>
          <a:p>
            <a:pPr marL="1078865" lvl="2" indent="-359410" algn="l">
              <a:lnSpc>
                <a:spcPts val="3499"/>
              </a:lnSpc>
              <a:buFont typeface="Arial"/>
              <a:buChar char="⚬"/>
            </a:pPr>
            <a:r>
              <a:rPr lang="en-US" sz="2500" err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Efeito</a:t>
            </a: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: "</a:t>
            </a:r>
            <a:r>
              <a:rPr lang="en-US" sz="2500" err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Encolhe</a:t>
            </a: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" pesos </a:t>
            </a:r>
            <a:r>
              <a:rPr lang="en-US" sz="2500" err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proporcionalmente</a:t>
            </a: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;</a:t>
            </a:r>
            <a:endParaRPr lang="en-US" sz="2500">
              <a:solidFill>
                <a:srgbClr val="1F2020"/>
              </a:solidFill>
              <a:latin typeface="Open Sans"/>
              <a:ea typeface="Open Sans"/>
              <a:cs typeface="Open Sans"/>
            </a:endParaRPr>
          </a:p>
          <a:p>
            <a:pPr marL="1078865" lvl="2" indent="-359410" algn="l">
              <a:lnSpc>
                <a:spcPts val="3499"/>
              </a:lnSpc>
              <a:buFont typeface="Arial"/>
              <a:buChar char="⚬"/>
            </a:pPr>
            <a:r>
              <a:rPr lang="en-US" sz="2500" err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Resultado</a:t>
            </a: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: Pesos </a:t>
            </a:r>
            <a:r>
              <a:rPr lang="en-US" sz="2500" err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menores</a:t>
            </a: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;</a:t>
            </a:r>
            <a:endParaRPr lang="en-US" sz="2500">
              <a:solidFill>
                <a:srgbClr val="1F2020"/>
              </a:solidFill>
              <a:latin typeface="Open Sans"/>
              <a:ea typeface="Open Sans"/>
              <a:cs typeface="Open Sans"/>
            </a:endParaRPr>
          </a:p>
          <a:p>
            <a:pPr marL="1078865" lvl="2" indent="-359410" algn="l">
              <a:lnSpc>
                <a:spcPts val="3499"/>
              </a:lnSpc>
              <a:buFont typeface="Arial"/>
              <a:buChar char="⚬"/>
            </a:pP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Mais </a:t>
            </a:r>
            <a:r>
              <a:rPr lang="en-US" sz="2500" err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comum</a:t>
            </a:r>
            <a:r>
              <a:rPr lang="en-US" sz="2500" dirty="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500" err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em</a:t>
            </a: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redes </a:t>
            </a:r>
            <a:r>
              <a:rPr lang="en-US" sz="2500" err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neurais</a:t>
            </a: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lang="en-US" sz="2500">
              <a:solidFill>
                <a:srgbClr val="1F2020"/>
              </a:solidFill>
              <a:latin typeface="Open Sans"/>
              <a:ea typeface="Open Sans"/>
              <a:cs typeface="Open Sans"/>
            </a:endParaRPr>
          </a:p>
        </p:txBody>
      </p:sp>
      <p:pic>
        <p:nvPicPr>
          <p:cNvPr id="15" name="Imagem 14" descr="Uma imagem com texto, Tipo de letra, preto, Gráficos&#10;&#10;Os conteúdos gerados por IA poderão estar incorretos.">
            <a:extLst>
              <a:ext uri="{FF2B5EF4-FFF2-40B4-BE49-F238E27FC236}">
                <a16:creationId xmlns:a16="http://schemas.microsoft.com/office/drawing/2014/main" id="{5925838D-1F2A-F444-3F35-E41C00A2EC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9149" y="4230037"/>
            <a:ext cx="5726682" cy="1389931"/>
          </a:xfrm>
          <a:prstGeom prst="rect">
            <a:avLst/>
          </a:prstGeom>
        </p:spPr>
      </p:pic>
      <p:pic>
        <p:nvPicPr>
          <p:cNvPr id="16" name="Imagem 15" descr="Uma imagem com Instrumento musical&#10;&#10;Os conteúdos gerados por IA poderão estar incorretos.">
            <a:extLst>
              <a:ext uri="{FF2B5EF4-FFF2-40B4-BE49-F238E27FC236}">
                <a16:creationId xmlns:a16="http://schemas.microsoft.com/office/drawing/2014/main" id="{47F79AC8-961C-8162-A490-CB88986ABF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43365" y="2765575"/>
            <a:ext cx="10264176" cy="787699"/>
          </a:xfrm>
          <a:prstGeom prst="rect">
            <a:avLst/>
          </a:prstGeom>
        </p:spPr>
      </p:pic>
      <p:pic>
        <p:nvPicPr>
          <p:cNvPr id="17" name="Imagem 16" descr="Uma imagem com texto, Tipo de letra, preto, Gráficos&#10;&#10;Os conteúdos gerados por IA poderão estar incorretos.">
            <a:extLst>
              <a:ext uri="{FF2B5EF4-FFF2-40B4-BE49-F238E27FC236}">
                <a16:creationId xmlns:a16="http://schemas.microsoft.com/office/drawing/2014/main" id="{6462BEF7-9F18-B05D-5DEE-4CA5DB324A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69737" y="4232340"/>
            <a:ext cx="5484063" cy="1376811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29707" y="332729"/>
            <a:ext cx="369285" cy="363243"/>
          </a:xfrm>
          <a:custGeom>
            <a:avLst/>
            <a:gdLst/>
            <a:ahLst/>
            <a:cxnLst/>
            <a:rect l="l" t="t" r="r" b="b"/>
            <a:pathLst>
              <a:path w="369285" h="363243">
                <a:moveTo>
                  <a:pt x="0" y="0"/>
                </a:moveTo>
                <a:lnTo>
                  <a:pt x="369286" y="0"/>
                </a:lnTo>
                <a:lnTo>
                  <a:pt x="369286" y="363242"/>
                </a:lnTo>
                <a:lnTo>
                  <a:pt x="0" y="3632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7259300" y="9258300"/>
            <a:ext cx="1028700" cy="1028700"/>
            <a:chOff x="0" y="0"/>
            <a:chExt cx="270933" cy="2709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7499918" y="9638067"/>
            <a:ext cx="547464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63</a:t>
            </a:r>
            <a:endParaRPr lang="pt-BR" dirty="0"/>
          </a:p>
        </p:txBody>
      </p:sp>
      <p:sp>
        <p:nvSpPr>
          <p:cNvPr id="7" name="TextBox 7"/>
          <p:cNvSpPr txBox="1"/>
          <p:nvPr/>
        </p:nvSpPr>
        <p:spPr>
          <a:xfrm>
            <a:off x="266295" y="1442422"/>
            <a:ext cx="6148589" cy="4222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E300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Dropout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70677" y="269686"/>
            <a:ext cx="5328489" cy="927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20"/>
              </a:lnSpc>
            </a:pPr>
            <a:r>
              <a:rPr lang="en-US" sz="6000">
                <a:solidFill>
                  <a:srgbClr val="1F2020"/>
                </a:solidFill>
                <a:latin typeface="Anton"/>
                <a:ea typeface="Anton"/>
                <a:cs typeface="Anton"/>
                <a:sym typeface="Anton"/>
              </a:rPr>
              <a:t>PRINCIPAIS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514584" y="269686"/>
            <a:ext cx="6204631" cy="927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20"/>
              </a:lnSpc>
            </a:pPr>
            <a:r>
              <a:rPr lang="en-US" sz="6000">
                <a:solidFill>
                  <a:srgbClr val="7402C6"/>
                </a:solidFill>
                <a:latin typeface="Anton"/>
                <a:ea typeface="Anton"/>
                <a:cs typeface="Anton"/>
                <a:sym typeface="Anton"/>
              </a:rPr>
              <a:t>HIPERPARÂMETROS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54352" y="2001198"/>
            <a:ext cx="15534648" cy="71520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641" lvl="1" indent="-269820" algn="l">
              <a:lnSpc>
                <a:spcPts val="3499"/>
              </a:lnSpc>
              <a:buFont typeface="Arial"/>
              <a:buChar char="•"/>
            </a:pPr>
            <a:r>
              <a:rPr lang="en-US" sz="2500" b="1">
                <a:solidFill>
                  <a:srgbClr val="1F202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"Desliga" aleatoriamente um percentual de neurônios durante o treinamento.</a:t>
            </a:r>
          </a:p>
          <a:p>
            <a:pPr algn="l">
              <a:lnSpc>
                <a:spcPts val="3499"/>
              </a:lnSpc>
            </a:pPr>
            <a:endParaRPr lang="en-US" sz="2500" b="1">
              <a:solidFill>
                <a:srgbClr val="1F2020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  <a:p>
            <a:pPr algn="l">
              <a:lnSpc>
                <a:spcPts val="3499"/>
              </a:lnSpc>
            </a:pP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⚙ </a:t>
            </a:r>
            <a:r>
              <a:rPr lang="en-US" sz="2500" b="1">
                <a:solidFill>
                  <a:srgbClr val="1F202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Como Funciona?</a:t>
            </a:r>
          </a:p>
          <a:p>
            <a:pPr marL="539641" lvl="1" indent="-269820" algn="l">
              <a:lnSpc>
                <a:spcPts val="3499"/>
              </a:lnSpc>
              <a:buFont typeface="Arial"/>
              <a:buChar char="•"/>
            </a:pP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A cada iteração, neurônios diferentes são desativados;</a:t>
            </a:r>
          </a:p>
          <a:p>
            <a:pPr marL="539641" lvl="1" indent="-269820" algn="l">
              <a:lnSpc>
                <a:spcPts val="3499"/>
              </a:lnSpc>
              <a:buFont typeface="Arial"/>
              <a:buChar char="•"/>
            </a:pP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Força a rede a não depender de neurônios específicos;</a:t>
            </a:r>
          </a:p>
          <a:p>
            <a:pPr marL="539641" lvl="1" indent="-269820" algn="l">
              <a:lnSpc>
                <a:spcPts val="3499"/>
              </a:lnSpc>
              <a:buFont typeface="Arial"/>
              <a:buChar char="•"/>
            </a:pP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Apenas no treinamento - teste usa todos;</a:t>
            </a:r>
          </a:p>
          <a:p>
            <a:pPr marL="539641" lvl="1" indent="-269820" algn="l">
              <a:lnSpc>
                <a:spcPts val="3499"/>
              </a:lnSpc>
              <a:buFont typeface="Arial"/>
              <a:buChar char="•"/>
            </a:pP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Pesos são escalados durante inferência.</a:t>
            </a:r>
          </a:p>
          <a:p>
            <a:pPr algn="l">
              <a:lnSpc>
                <a:spcPts val="3499"/>
              </a:lnSpc>
            </a:pPr>
            <a:endParaRPr lang="en-US" sz="2500">
              <a:solidFill>
                <a:srgbClr val="1F202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539641" lvl="1" indent="-269820" algn="l">
              <a:lnSpc>
                <a:spcPts val="3499"/>
              </a:lnSpc>
              <a:buFont typeface="Arial"/>
              <a:buChar char="•"/>
            </a:pPr>
            <a:r>
              <a:rPr lang="en-US" sz="2500" b="1">
                <a:solidFill>
                  <a:srgbClr val="1F202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↑ Taxa Alta (ex: 0.7):   </a:t>
            </a: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                                             </a:t>
            </a:r>
            <a:r>
              <a:rPr lang="en-US" sz="2500" b="1">
                <a:solidFill>
                  <a:srgbClr val="1F202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 ↓ Taxa Baixa (ex: 0.2): </a:t>
            </a:r>
          </a:p>
          <a:p>
            <a:pPr algn="l">
              <a:lnSpc>
                <a:spcPts val="3499"/>
              </a:lnSpc>
            </a:pP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      ✓ Forte regularização;                                                  ✓ Preserva capacidade;</a:t>
            </a:r>
          </a:p>
          <a:p>
            <a:pPr algn="l">
              <a:lnSpc>
                <a:spcPts val="3499"/>
              </a:lnSpc>
            </a:pP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      ✗ Risco de underfitting.                                               ✗ Menos regularização.</a:t>
            </a:r>
          </a:p>
          <a:p>
            <a:pPr algn="l">
              <a:lnSpc>
                <a:spcPts val="3499"/>
              </a:lnSpc>
            </a:pPr>
            <a:endParaRPr lang="en-US" sz="2500">
              <a:solidFill>
                <a:srgbClr val="1F202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539641" lvl="1" indent="-269820" algn="l">
              <a:lnSpc>
                <a:spcPts val="3499"/>
              </a:lnSpc>
              <a:buFont typeface="Arial"/>
              <a:buChar char="•"/>
            </a:pPr>
            <a:r>
              <a:rPr lang="en-US" sz="2500" b="1">
                <a:solidFill>
                  <a:srgbClr val="1F202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Valores Típicos:</a:t>
            </a:r>
          </a:p>
          <a:p>
            <a:pPr marL="1079282" lvl="2" indent="-359761" algn="l">
              <a:lnSpc>
                <a:spcPts val="3499"/>
              </a:lnSpc>
              <a:buFont typeface="Arial"/>
              <a:buChar char="⚬"/>
            </a:pP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Camadas Ocultas: 0.5;</a:t>
            </a:r>
          </a:p>
          <a:p>
            <a:pPr marL="1079282" lvl="2" indent="-359761" algn="l">
              <a:lnSpc>
                <a:spcPts val="3499"/>
              </a:lnSpc>
              <a:buFont typeface="Arial"/>
              <a:buChar char="⚬"/>
            </a:pP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Camada de Entrada: 0.2;</a:t>
            </a:r>
          </a:p>
          <a:p>
            <a:pPr marL="1079282" lvl="2" indent="-359761" algn="l">
              <a:lnSpc>
                <a:spcPts val="3499"/>
              </a:lnSpc>
              <a:buFont typeface="Arial"/>
              <a:buChar char="⚬"/>
            </a:pP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Experimentar: 0.2 - 0.5.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8EFE8E-9390-340B-BD95-28C2F14187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5A5A53BE-139B-DF89-F490-1CD8BC1ECE70}"/>
              </a:ext>
            </a:extLst>
          </p:cNvPr>
          <p:cNvSpPr/>
          <p:nvPr/>
        </p:nvSpPr>
        <p:spPr>
          <a:xfrm>
            <a:off x="329707" y="332729"/>
            <a:ext cx="369285" cy="363243"/>
          </a:xfrm>
          <a:custGeom>
            <a:avLst/>
            <a:gdLst/>
            <a:ahLst/>
            <a:cxnLst/>
            <a:rect l="l" t="t" r="r" b="b"/>
            <a:pathLst>
              <a:path w="369285" h="363243">
                <a:moveTo>
                  <a:pt x="0" y="0"/>
                </a:moveTo>
                <a:lnTo>
                  <a:pt x="369286" y="0"/>
                </a:lnTo>
                <a:lnTo>
                  <a:pt x="369286" y="363242"/>
                </a:lnTo>
                <a:lnTo>
                  <a:pt x="0" y="3632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9D5EBFC4-5B24-BB89-30B6-95E6769AD268}"/>
              </a:ext>
            </a:extLst>
          </p:cNvPr>
          <p:cNvGrpSpPr/>
          <p:nvPr/>
        </p:nvGrpSpPr>
        <p:grpSpPr>
          <a:xfrm>
            <a:off x="17259300" y="9258300"/>
            <a:ext cx="1028700" cy="1028700"/>
            <a:chOff x="0" y="0"/>
            <a:chExt cx="270933" cy="270933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A5B88AE1-3A00-CB85-A158-1A4A01C9F716}"/>
                </a:ext>
              </a:extLst>
            </p:cNvPr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83469A93-844D-8CE0-5FAC-BCAC7E22F105}"/>
                </a:ext>
              </a:extLst>
            </p:cNvPr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TextBox 6">
            <a:extLst>
              <a:ext uri="{FF2B5EF4-FFF2-40B4-BE49-F238E27FC236}">
                <a16:creationId xmlns:a16="http://schemas.microsoft.com/office/drawing/2014/main" id="{F8DA6185-CF09-9E93-92C7-E59B2A62BB7D}"/>
              </a:ext>
            </a:extLst>
          </p:cNvPr>
          <p:cNvSpPr txBox="1"/>
          <p:nvPr/>
        </p:nvSpPr>
        <p:spPr>
          <a:xfrm>
            <a:off x="17499918" y="9638067"/>
            <a:ext cx="547464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64</a:t>
            </a:r>
            <a:endParaRPr lang="pt-PT" dirty="0"/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A9D5D0BF-B757-AA82-8299-A42B0CC70914}"/>
              </a:ext>
            </a:extLst>
          </p:cNvPr>
          <p:cNvSpPr txBox="1"/>
          <p:nvPr/>
        </p:nvSpPr>
        <p:spPr>
          <a:xfrm>
            <a:off x="266295" y="1442422"/>
            <a:ext cx="6148589" cy="4222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E300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Dropout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8AF48C9B-EBED-A63C-0E5C-30E9B77A2AC2}"/>
              </a:ext>
            </a:extLst>
          </p:cNvPr>
          <p:cNvSpPr txBox="1"/>
          <p:nvPr/>
        </p:nvSpPr>
        <p:spPr>
          <a:xfrm>
            <a:off x="270677" y="269686"/>
            <a:ext cx="5328489" cy="927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20"/>
              </a:lnSpc>
            </a:pPr>
            <a:r>
              <a:rPr lang="en-US" sz="6000">
                <a:solidFill>
                  <a:srgbClr val="1F2020"/>
                </a:solidFill>
                <a:latin typeface="Anton"/>
                <a:ea typeface="Anton"/>
                <a:cs typeface="Anton"/>
                <a:sym typeface="Anton"/>
              </a:rPr>
              <a:t>PRINCIPAIS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0305B7DB-52F0-5BC7-C0B6-074F8AC46FC6}"/>
              </a:ext>
            </a:extLst>
          </p:cNvPr>
          <p:cNvSpPr txBox="1"/>
          <p:nvPr/>
        </p:nvSpPr>
        <p:spPr>
          <a:xfrm>
            <a:off x="3514584" y="269686"/>
            <a:ext cx="6204631" cy="927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20"/>
              </a:lnSpc>
            </a:pPr>
            <a:r>
              <a:rPr lang="en-US" sz="6000">
                <a:solidFill>
                  <a:srgbClr val="7402C6"/>
                </a:solidFill>
                <a:latin typeface="Anton"/>
                <a:ea typeface="Anton"/>
                <a:cs typeface="Anton"/>
                <a:sym typeface="Anton"/>
              </a:rPr>
              <a:t>HIPERPARÂMETROS </a:t>
            </a:r>
          </a:p>
        </p:txBody>
      </p:sp>
      <p:pic>
        <p:nvPicPr>
          <p:cNvPr id="12" name="Imagem 11" descr="Uma imagem com texto, captura de ecrã, diagrama, file&#10;&#10;Os conteúdos gerados por IA poderão estar incorretos.">
            <a:extLst>
              <a:ext uri="{FF2B5EF4-FFF2-40B4-BE49-F238E27FC236}">
                <a16:creationId xmlns:a16="http://schemas.microsoft.com/office/drawing/2014/main" id="{8B27AE62-1C6F-044F-D1BD-DF158CA0C9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8388" y="1682870"/>
            <a:ext cx="11972207" cy="8085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50506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59300" y="9258300"/>
            <a:ext cx="1028700" cy="1028700"/>
            <a:chOff x="0" y="0"/>
            <a:chExt cx="270933" cy="2709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6129617" y="-142129"/>
            <a:ext cx="4316765" cy="4316765"/>
          </a:xfrm>
          <a:custGeom>
            <a:avLst/>
            <a:gdLst/>
            <a:ahLst/>
            <a:cxnLst/>
            <a:rect l="l" t="t" r="r" b="b"/>
            <a:pathLst>
              <a:path w="4316765" h="4316765">
                <a:moveTo>
                  <a:pt x="0" y="0"/>
                </a:moveTo>
                <a:lnTo>
                  <a:pt x="4316766" y="0"/>
                </a:lnTo>
                <a:lnTo>
                  <a:pt x="4316766" y="4316765"/>
                </a:lnTo>
                <a:lnTo>
                  <a:pt x="0" y="43167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4562832" y="2886053"/>
            <a:ext cx="9162336" cy="5634837"/>
          </a:xfrm>
          <a:custGeom>
            <a:avLst/>
            <a:gdLst/>
            <a:ahLst/>
            <a:cxnLst/>
            <a:rect l="l" t="t" r="r" b="b"/>
            <a:pathLst>
              <a:path w="9162336" h="5634837">
                <a:moveTo>
                  <a:pt x="0" y="0"/>
                </a:moveTo>
                <a:lnTo>
                  <a:pt x="9162336" y="0"/>
                </a:lnTo>
                <a:lnTo>
                  <a:pt x="9162336" y="5634837"/>
                </a:lnTo>
                <a:lnTo>
                  <a:pt x="0" y="563483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7499918" y="9638067"/>
            <a:ext cx="547464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65</a:t>
            </a:r>
            <a:endParaRPr lang="pt-PT" dirty="0"/>
          </a:p>
        </p:txBody>
      </p:sp>
      <p:sp>
        <p:nvSpPr>
          <p:cNvPr id="8" name="TextBox 8"/>
          <p:cNvSpPr txBox="1"/>
          <p:nvPr/>
        </p:nvSpPr>
        <p:spPr>
          <a:xfrm>
            <a:off x="4600990" y="8683974"/>
            <a:ext cx="9086020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199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Fonte:</a:t>
            </a:r>
            <a:r>
              <a:rPr lang="en-US" sz="19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AllAboutAi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29707" y="555308"/>
            <a:ext cx="14774937" cy="927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20"/>
              </a:lnSpc>
            </a:pPr>
            <a:r>
              <a:rPr lang="en-US" sz="6000">
                <a:solidFill>
                  <a:srgbClr val="1F2020"/>
                </a:solidFill>
                <a:latin typeface="Anton"/>
                <a:ea typeface="Anton"/>
                <a:cs typeface="Anton"/>
                <a:sym typeface="Anton"/>
              </a:rPr>
              <a:t>Técnica para Ajustes </a:t>
            </a:r>
            <a:r>
              <a:rPr lang="en-US" sz="6000">
                <a:solidFill>
                  <a:srgbClr val="7402C6"/>
                </a:solidFill>
                <a:latin typeface="Anton"/>
                <a:ea typeface="Anton"/>
                <a:cs typeface="Anton"/>
                <a:sym typeface="Anton"/>
              </a:rPr>
              <a:t>Hiperparâmetros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59300" y="9258300"/>
            <a:ext cx="1028700" cy="1028700"/>
            <a:chOff x="0" y="0"/>
            <a:chExt cx="270933" cy="2709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6129617" y="-142129"/>
            <a:ext cx="4316765" cy="4316765"/>
          </a:xfrm>
          <a:custGeom>
            <a:avLst/>
            <a:gdLst/>
            <a:ahLst/>
            <a:cxnLst/>
            <a:rect l="l" t="t" r="r" b="b"/>
            <a:pathLst>
              <a:path w="4316765" h="4316765">
                <a:moveTo>
                  <a:pt x="0" y="0"/>
                </a:moveTo>
                <a:lnTo>
                  <a:pt x="4316766" y="0"/>
                </a:lnTo>
                <a:lnTo>
                  <a:pt x="4316766" y="4316765"/>
                </a:lnTo>
                <a:lnTo>
                  <a:pt x="0" y="43167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2646628" y="5861880"/>
            <a:ext cx="3885246" cy="2855656"/>
          </a:xfrm>
          <a:custGeom>
            <a:avLst/>
            <a:gdLst/>
            <a:ahLst/>
            <a:cxnLst/>
            <a:rect l="l" t="t" r="r" b="b"/>
            <a:pathLst>
              <a:path w="3885246" h="2855656">
                <a:moveTo>
                  <a:pt x="0" y="0"/>
                </a:moveTo>
                <a:lnTo>
                  <a:pt x="3885245" y="0"/>
                </a:lnTo>
                <a:lnTo>
                  <a:pt x="3885245" y="2855656"/>
                </a:lnTo>
                <a:lnTo>
                  <a:pt x="0" y="28556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7499918" y="9638067"/>
            <a:ext cx="547464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66</a:t>
            </a:r>
            <a:endParaRPr lang="pt-PT" dirty="0"/>
          </a:p>
        </p:txBody>
      </p:sp>
      <p:sp>
        <p:nvSpPr>
          <p:cNvPr id="15" name="TextBox 15"/>
          <p:cNvSpPr txBox="1"/>
          <p:nvPr/>
        </p:nvSpPr>
        <p:spPr>
          <a:xfrm>
            <a:off x="494449" y="687482"/>
            <a:ext cx="14640363" cy="927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20"/>
              </a:lnSpc>
            </a:pPr>
            <a:r>
              <a:rPr lang="en-US" sz="6000">
                <a:solidFill>
                  <a:srgbClr val="1F2020"/>
                </a:solidFill>
                <a:latin typeface="Anton"/>
                <a:ea typeface="Anton"/>
                <a:cs typeface="Anton"/>
                <a:sym typeface="Anton"/>
              </a:rPr>
              <a:t>Técnicas para Ajustes Hiperparâmetros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94449" y="1681687"/>
            <a:ext cx="8986931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E300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Manual Search                                                     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55183" y="2759583"/>
            <a:ext cx="2758995" cy="4193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500" b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Canva Sans Bold"/>
              </a:rPr>
              <a:t>Definição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405152" y="3689092"/>
            <a:ext cx="15126595" cy="13876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5454" lvl="1" indent="-237727" algn="just">
              <a:lnSpc>
                <a:spcPts val="3743"/>
              </a:lnSpc>
              <a:buFont typeface="Arial"/>
              <a:buChar char="•"/>
            </a:pP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Procedimento a qual utiliza sua experiência, intuição e análises de execuções anteriores para decidir, de </a:t>
            </a:r>
            <a:r>
              <a:rPr lang="en-US" sz="2500" b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 Bold"/>
              </a:rPr>
              <a:t>FORMA SUBJETIVA</a:t>
            </a: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, quais hiperparâmetros testar em seguida;</a:t>
            </a:r>
          </a:p>
          <a:p>
            <a:pPr marL="475454" lvl="1" indent="-237727" algn="just">
              <a:lnSpc>
                <a:spcPts val="3743"/>
              </a:lnSpc>
              <a:buFont typeface="Arial"/>
              <a:buChar char="•"/>
            </a:pP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Nesta abordagem, o "motor de otimização" é o próprio ser humano.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59300" y="9258300"/>
            <a:ext cx="1028700" cy="1028700"/>
            <a:chOff x="0" y="0"/>
            <a:chExt cx="270933" cy="2709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6129617" y="-142129"/>
            <a:ext cx="4316765" cy="4316765"/>
          </a:xfrm>
          <a:custGeom>
            <a:avLst/>
            <a:gdLst/>
            <a:ahLst/>
            <a:cxnLst/>
            <a:rect l="l" t="t" r="r" b="b"/>
            <a:pathLst>
              <a:path w="4316765" h="4316765">
                <a:moveTo>
                  <a:pt x="0" y="0"/>
                </a:moveTo>
                <a:lnTo>
                  <a:pt x="4316766" y="0"/>
                </a:lnTo>
                <a:lnTo>
                  <a:pt x="4316766" y="4316765"/>
                </a:lnTo>
                <a:lnTo>
                  <a:pt x="0" y="43167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3174641" y="2535834"/>
            <a:ext cx="469953" cy="458420"/>
          </a:xfrm>
          <a:custGeom>
            <a:avLst/>
            <a:gdLst/>
            <a:ahLst/>
            <a:cxnLst/>
            <a:rect l="l" t="t" r="r" b="b"/>
            <a:pathLst>
              <a:path w="469953" h="458420">
                <a:moveTo>
                  <a:pt x="0" y="0"/>
                </a:moveTo>
                <a:lnTo>
                  <a:pt x="469953" y="0"/>
                </a:lnTo>
                <a:lnTo>
                  <a:pt x="469953" y="458420"/>
                </a:lnTo>
                <a:lnTo>
                  <a:pt x="0" y="4584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3635525" y="5505661"/>
            <a:ext cx="437463" cy="410496"/>
          </a:xfrm>
          <a:custGeom>
            <a:avLst/>
            <a:gdLst/>
            <a:ahLst/>
            <a:cxnLst/>
            <a:rect l="l" t="t" r="r" b="b"/>
            <a:pathLst>
              <a:path w="437463" h="410496">
                <a:moveTo>
                  <a:pt x="0" y="0"/>
                </a:moveTo>
                <a:lnTo>
                  <a:pt x="437463" y="0"/>
                </a:lnTo>
                <a:lnTo>
                  <a:pt x="437463" y="410496"/>
                </a:lnTo>
                <a:lnTo>
                  <a:pt x="0" y="41049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17499918" y="9638067"/>
            <a:ext cx="547464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67</a:t>
            </a:r>
            <a:endParaRPr lang="pt-PT" dirty="0"/>
          </a:p>
        </p:txBody>
      </p:sp>
      <p:sp>
        <p:nvSpPr>
          <p:cNvPr id="16" name="TextBox 16"/>
          <p:cNvSpPr txBox="1"/>
          <p:nvPr/>
        </p:nvSpPr>
        <p:spPr>
          <a:xfrm>
            <a:off x="548027" y="633904"/>
            <a:ext cx="14931218" cy="927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20"/>
              </a:lnSpc>
            </a:pPr>
            <a:r>
              <a:rPr lang="en-US" sz="6000">
                <a:solidFill>
                  <a:srgbClr val="1F2020"/>
                </a:solidFill>
                <a:latin typeface="Anton"/>
                <a:ea typeface="Anton"/>
                <a:cs typeface="Anton"/>
                <a:sym typeface="Anton"/>
              </a:rPr>
              <a:t>Técnicas para Ajustes Hiperparâmetros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548027" y="1514014"/>
            <a:ext cx="8986931" cy="4222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E300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Manual Search                                                     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60888" y="2530094"/>
            <a:ext cx="2418689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8.1.2 Vantagens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60888" y="5511614"/>
            <a:ext cx="2983706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5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8.1.3 Desvantagens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391466" y="3056474"/>
            <a:ext cx="14831496" cy="17659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40222" lvl="1" indent="-270111" algn="just">
              <a:lnSpc>
                <a:spcPts val="3503"/>
              </a:lnSpc>
              <a:buFont typeface="Arial"/>
              <a:buChar char="•"/>
            </a:pP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Desenvolvimento baseado na Intuição;</a:t>
            </a:r>
          </a:p>
          <a:p>
            <a:pPr marL="540222" lvl="1" indent="-270111" algn="just">
              <a:lnSpc>
                <a:spcPts val="3503"/>
              </a:lnSpc>
              <a:buFont typeface="Arial"/>
              <a:buChar char="•"/>
            </a:pP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Flexibilidade;</a:t>
            </a:r>
          </a:p>
          <a:p>
            <a:pPr marL="540222" lvl="1" indent="-270111" algn="just">
              <a:lnSpc>
                <a:spcPts val="3503"/>
              </a:lnSpc>
              <a:buFont typeface="Arial"/>
              <a:buChar char="•"/>
            </a:pP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Custo de Configuração Zero;</a:t>
            </a:r>
          </a:p>
          <a:p>
            <a:pPr marL="540222" lvl="1" indent="-270111" algn="just">
              <a:lnSpc>
                <a:spcPts val="3503"/>
              </a:lnSpc>
              <a:buFont typeface="Arial"/>
              <a:buChar char="•"/>
            </a:pP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Potencialmente Rápido (com experiência).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391466" y="6057715"/>
            <a:ext cx="15490145" cy="17659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40222" lvl="1" indent="-270111" algn="just">
              <a:lnSpc>
                <a:spcPts val="3503"/>
              </a:lnSpc>
              <a:buFont typeface="Arial"/>
              <a:buChar char="•"/>
            </a:pP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Não é Cientificamente Reprodutível;</a:t>
            </a:r>
          </a:p>
          <a:p>
            <a:pPr marL="540222" lvl="1" indent="-270111" algn="just">
              <a:lnSpc>
                <a:spcPts val="3503"/>
              </a:lnSpc>
              <a:buFont typeface="Arial"/>
              <a:buChar char="•"/>
            </a:pP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Propenso a Vieses (Bias);</a:t>
            </a:r>
          </a:p>
          <a:p>
            <a:pPr marL="540222" lvl="1" indent="-270111" algn="just">
              <a:lnSpc>
                <a:spcPts val="3503"/>
              </a:lnSpc>
              <a:buFont typeface="Arial"/>
              <a:buChar char="•"/>
            </a:pP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Extremamente Lento e Tedioso;</a:t>
            </a:r>
          </a:p>
          <a:p>
            <a:pPr algn="just">
              <a:lnSpc>
                <a:spcPts val="3503"/>
              </a:lnSpc>
            </a:pPr>
            <a:endParaRPr lang="en-US" sz="2500">
              <a:solidFill>
                <a:srgbClr val="1F202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59300" y="9258300"/>
            <a:ext cx="1028700" cy="1028700"/>
            <a:chOff x="0" y="0"/>
            <a:chExt cx="270933" cy="2709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6129617" y="-142129"/>
            <a:ext cx="4316765" cy="4316765"/>
          </a:xfrm>
          <a:custGeom>
            <a:avLst/>
            <a:gdLst/>
            <a:ahLst/>
            <a:cxnLst/>
            <a:rect l="l" t="t" r="r" b="b"/>
            <a:pathLst>
              <a:path w="4316765" h="4316765">
                <a:moveTo>
                  <a:pt x="0" y="0"/>
                </a:moveTo>
                <a:lnTo>
                  <a:pt x="4316766" y="0"/>
                </a:lnTo>
                <a:lnTo>
                  <a:pt x="4316766" y="4316765"/>
                </a:lnTo>
                <a:lnTo>
                  <a:pt x="0" y="43167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1011776" y="2351632"/>
            <a:ext cx="4255048" cy="3949217"/>
          </a:xfrm>
          <a:custGeom>
            <a:avLst/>
            <a:gdLst/>
            <a:ahLst/>
            <a:cxnLst/>
            <a:rect l="l" t="t" r="r" b="b"/>
            <a:pathLst>
              <a:path w="4255048" h="3949217">
                <a:moveTo>
                  <a:pt x="0" y="0"/>
                </a:moveTo>
                <a:lnTo>
                  <a:pt x="4255049" y="0"/>
                </a:lnTo>
                <a:lnTo>
                  <a:pt x="4255049" y="3949217"/>
                </a:lnTo>
                <a:lnTo>
                  <a:pt x="0" y="394921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7499918" y="9638067"/>
            <a:ext cx="547464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68</a:t>
            </a:r>
            <a:endParaRPr lang="pt-BR" dirty="0"/>
          </a:p>
        </p:txBody>
      </p:sp>
      <p:sp>
        <p:nvSpPr>
          <p:cNvPr id="13" name="TextBox 13"/>
          <p:cNvSpPr txBox="1"/>
          <p:nvPr/>
        </p:nvSpPr>
        <p:spPr>
          <a:xfrm>
            <a:off x="458730" y="1371139"/>
            <a:ext cx="6148589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E300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Grid Search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65887" y="2616708"/>
            <a:ext cx="3455511" cy="4193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500" b="1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Canva Sans Bold"/>
              </a:rPr>
              <a:t>Definição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58730" y="491029"/>
            <a:ext cx="13874955" cy="927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20"/>
              </a:lnSpc>
            </a:pPr>
            <a:r>
              <a:rPr lang="en-US" sz="6000">
                <a:solidFill>
                  <a:srgbClr val="1F2020"/>
                </a:solidFill>
                <a:latin typeface="Anton"/>
                <a:ea typeface="Anton"/>
                <a:cs typeface="Anton"/>
                <a:sym typeface="Anton"/>
              </a:rPr>
              <a:t>Técnicas para Ajustes Hiperparâmetros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65887" y="3429281"/>
            <a:ext cx="9449346" cy="7784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083"/>
              </a:lnSpc>
            </a:pP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Avalia </a:t>
            </a:r>
            <a:r>
              <a:rPr lang="en-US" sz="2500" b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 Bold"/>
              </a:rPr>
              <a:t>TODAS</a:t>
            </a: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500" b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 Bold"/>
              </a:rPr>
              <a:t>AS COMBINAÇÕES</a:t>
            </a: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de hiperparâmetros a partir de uma grade de valores predefinida manualmente.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565887" y="6454143"/>
            <a:ext cx="5206507" cy="4194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500" b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Canva Sans Bold"/>
              </a:rPr>
              <a:t>Fundamentação Matemática 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416782" y="7136377"/>
            <a:ext cx="12720369" cy="17638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40222" lvl="1" indent="-270111" algn="just">
              <a:lnSpc>
                <a:spcPts val="3503"/>
              </a:lnSpc>
              <a:buFont typeface="Arial"/>
              <a:buChar char="•"/>
            </a:pP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PT Serif"/>
              </a:rPr>
              <a:t>Considere dois hiperparâmetros,</a:t>
            </a:r>
            <a:r>
              <a:rPr lang="en-US" sz="2500" b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PT Serif Bold"/>
              </a:rPr>
              <a:t> λ₁</a:t>
            </a: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PT Serif"/>
              </a:rPr>
              <a:t> com os valores </a:t>
            </a:r>
            <a:r>
              <a:rPr lang="en-US" sz="2500" b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PT Serif Bold"/>
              </a:rPr>
              <a:t>{a, b}</a:t>
            </a: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PT Serif"/>
              </a:rPr>
              <a:t> e</a:t>
            </a:r>
            <a:r>
              <a:rPr lang="en-US" sz="2500" b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PT Serif Bold"/>
              </a:rPr>
              <a:t> λ₂</a:t>
            </a: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PT Serif"/>
              </a:rPr>
              <a:t> com os valores </a:t>
            </a:r>
            <a:r>
              <a:rPr lang="en-US" sz="2500" b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PT Serif Bold"/>
              </a:rPr>
              <a:t>{c, d, e}</a:t>
            </a: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PT Serif"/>
              </a:rPr>
              <a:t>;</a:t>
            </a:r>
          </a:p>
          <a:p>
            <a:pPr marL="540222" lvl="1" indent="-270111" algn="just">
              <a:lnSpc>
                <a:spcPts val="3503"/>
              </a:lnSpc>
              <a:buFont typeface="Arial"/>
              <a:buChar char="•"/>
            </a:pP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PT Serif"/>
              </a:rPr>
              <a:t>O Grid Search analisa o produto cartesiano dos conjuntos de valores:</a:t>
            </a:r>
          </a:p>
          <a:p>
            <a:pPr marL="540222" lvl="1" indent="-270111" algn="just">
              <a:lnSpc>
                <a:spcPts val="3503"/>
              </a:lnSpc>
              <a:buFont typeface="Arial"/>
              <a:buChar char="•"/>
            </a:pP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PT Serif"/>
              </a:rPr>
              <a:t>Combinações = </a:t>
            </a:r>
            <a:r>
              <a:rPr lang="en-US" sz="2500" b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PT Serif Bold"/>
              </a:rPr>
              <a:t>Λ₁ × Λ₂ = {(a, c), (a, d), (a, e), (b, c), (b, d), (b, e)}.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1597859" y="6111936"/>
            <a:ext cx="3307140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199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Fonte:</a:t>
            </a:r>
            <a:r>
              <a:rPr lang="en-US" sz="19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DataCamp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59300" y="9258300"/>
            <a:ext cx="1028700" cy="1028700"/>
            <a:chOff x="0" y="0"/>
            <a:chExt cx="270933" cy="2709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6129617" y="-142129"/>
            <a:ext cx="4316765" cy="4316765"/>
          </a:xfrm>
          <a:custGeom>
            <a:avLst/>
            <a:gdLst/>
            <a:ahLst/>
            <a:cxnLst/>
            <a:rect l="l" t="t" r="r" b="b"/>
            <a:pathLst>
              <a:path w="4316765" h="4316765">
                <a:moveTo>
                  <a:pt x="0" y="0"/>
                </a:moveTo>
                <a:lnTo>
                  <a:pt x="4316766" y="0"/>
                </a:lnTo>
                <a:lnTo>
                  <a:pt x="4316766" y="4316765"/>
                </a:lnTo>
                <a:lnTo>
                  <a:pt x="0" y="43167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4529602" y="2943603"/>
            <a:ext cx="7897137" cy="5990932"/>
          </a:xfrm>
          <a:custGeom>
            <a:avLst/>
            <a:gdLst/>
            <a:ahLst/>
            <a:cxnLst/>
            <a:rect l="l" t="t" r="r" b="b"/>
            <a:pathLst>
              <a:path w="7897137" h="5990932">
                <a:moveTo>
                  <a:pt x="0" y="0"/>
                </a:moveTo>
                <a:lnTo>
                  <a:pt x="7897137" y="0"/>
                </a:lnTo>
                <a:lnTo>
                  <a:pt x="7897137" y="5990932"/>
                </a:lnTo>
                <a:lnTo>
                  <a:pt x="0" y="59909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7499918" y="9638067"/>
            <a:ext cx="547464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69</a:t>
            </a:r>
            <a:endParaRPr lang="pt-PT" dirty="0"/>
          </a:p>
        </p:txBody>
      </p:sp>
      <p:sp>
        <p:nvSpPr>
          <p:cNvPr id="13" name="TextBox 13"/>
          <p:cNvSpPr txBox="1"/>
          <p:nvPr/>
        </p:nvSpPr>
        <p:spPr>
          <a:xfrm>
            <a:off x="548027" y="1467465"/>
            <a:ext cx="6148589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E300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Grid Search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48027" y="2010558"/>
            <a:ext cx="5050539" cy="4193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500" b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Canva Sans Bold"/>
              </a:rPr>
              <a:t>Representação Gráfica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331036" y="9161236"/>
            <a:ext cx="3307140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199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Fonte:</a:t>
            </a:r>
            <a:r>
              <a:rPr lang="en-US" sz="19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Autoria Própria</a:t>
            </a:r>
          </a:p>
        </p:txBody>
      </p:sp>
      <p:sp>
        <p:nvSpPr>
          <p:cNvPr id="26" name="TextBox 15">
            <a:extLst>
              <a:ext uri="{FF2B5EF4-FFF2-40B4-BE49-F238E27FC236}">
                <a16:creationId xmlns:a16="http://schemas.microsoft.com/office/drawing/2014/main" id="{C5B44EB1-2580-7987-FF44-908B820EE153}"/>
              </a:ext>
            </a:extLst>
          </p:cNvPr>
          <p:cNvSpPr txBox="1"/>
          <p:nvPr/>
        </p:nvSpPr>
        <p:spPr>
          <a:xfrm>
            <a:off x="548027" y="491029"/>
            <a:ext cx="13874955" cy="927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20"/>
              </a:lnSpc>
            </a:pPr>
            <a:r>
              <a:rPr lang="en-US" sz="6000">
                <a:solidFill>
                  <a:srgbClr val="1F2020"/>
                </a:solidFill>
                <a:latin typeface="Anton"/>
                <a:ea typeface="Anton"/>
                <a:cs typeface="Anton"/>
                <a:sym typeface="Anton"/>
              </a:rPr>
              <a:t>Técnicas para Ajustes Hiperparâmetros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59300" y="9258300"/>
            <a:ext cx="1028700" cy="1028700"/>
            <a:chOff x="0" y="0"/>
            <a:chExt cx="270933" cy="2709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-2539665" y="5347776"/>
            <a:ext cx="8229600" cy="8229600"/>
          </a:xfrm>
          <a:custGeom>
            <a:avLst/>
            <a:gdLst/>
            <a:ahLst/>
            <a:cxnLst/>
            <a:rect l="l" t="t" r="r" b="b"/>
            <a:pathLst>
              <a:path w="8229600" h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5889000" y="1031011"/>
            <a:ext cx="4316765" cy="4316765"/>
          </a:xfrm>
          <a:custGeom>
            <a:avLst/>
            <a:gdLst/>
            <a:ahLst/>
            <a:cxnLst/>
            <a:rect l="l" t="t" r="r" b="b"/>
            <a:pathLst>
              <a:path w="4316765" h="4316765">
                <a:moveTo>
                  <a:pt x="0" y="0"/>
                </a:moveTo>
                <a:lnTo>
                  <a:pt x="4316765" y="0"/>
                </a:lnTo>
                <a:lnTo>
                  <a:pt x="4316765" y="4316765"/>
                </a:lnTo>
                <a:lnTo>
                  <a:pt x="0" y="43167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3340577" y="2705326"/>
            <a:ext cx="11040788" cy="2438174"/>
          </a:xfrm>
          <a:custGeom>
            <a:avLst/>
            <a:gdLst/>
            <a:ahLst/>
            <a:cxnLst/>
            <a:rect l="l" t="t" r="r" b="b"/>
            <a:pathLst>
              <a:path w="11040788" h="2438174">
                <a:moveTo>
                  <a:pt x="0" y="0"/>
                </a:moveTo>
                <a:lnTo>
                  <a:pt x="11040789" y="0"/>
                </a:lnTo>
                <a:lnTo>
                  <a:pt x="11040789" y="2438174"/>
                </a:lnTo>
                <a:lnTo>
                  <a:pt x="0" y="243817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3340577" y="1863614"/>
            <a:ext cx="11040788" cy="674715"/>
          </a:xfrm>
          <a:custGeom>
            <a:avLst/>
            <a:gdLst/>
            <a:ahLst/>
            <a:cxnLst/>
            <a:rect l="l" t="t" r="r" b="b"/>
            <a:pathLst>
              <a:path w="11040788" h="674715">
                <a:moveTo>
                  <a:pt x="0" y="0"/>
                </a:moveTo>
                <a:lnTo>
                  <a:pt x="11040789" y="0"/>
                </a:lnTo>
                <a:lnTo>
                  <a:pt x="11040789" y="674715"/>
                </a:lnTo>
                <a:lnTo>
                  <a:pt x="0" y="67471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7499918" y="9638067"/>
            <a:ext cx="547464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7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14571" y="284815"/>
            <a:ext cx="12544600" cy="927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20"/>
              </a:lnSpc>
            </a:pPr>
            <a:r>
              <a:rPr lang="en-US" sz="6000">
                <a:solidFill>
                  <a:srgbClr val="1F2020"/>
                </a:solidFill>
                <a:latin typeface="Anton"/>
                <a:ea typeface="Anton"/>
                <a:cs typeface="Anton"/>
                <a:sym typeface="Anton"/>
              </a:rPr>
              <a:t>A ESTRUTURA DE UM </a:t>
            </a:r>
            <a:r>
              <a:rPr lang="en-US" sz="6000">
                <a:solidFill>
                  <a:srgbClr val="7402C6"/>
                </a:solidFill>
                <a:latin typeface="Anton"/>
                <a:ea typeface="Anton"/>
                <a:cs typeface="Anton"/>
                <a:sym typeface="Anton"/>
              </a:rPr>
              <a:t>MLP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575135" y="6244318"/>
            <a:ext cx="11297841" cy="22147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50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onde</a:t>
            </a: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:</a:t>
            </a:r>
          </a:p>
          <a:p>
            <a:pPr marL="539115" lvl="1" indent="-269240" algn="l">
              <a:lnSpc>
                <a:spcPts val="3499"/>
              </a:lnSpc>
              <a:spcBef>
                <a:spcPct val="0"/>
              </a:spcBef>
              <a:buFont typeface="Arial"/>
              <a:buChar char="•"/>
            </a:pP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W(1) e b(1) </a:t>
            </a:r>
            <a:r>
              <a:rPr lang="en-US" sz="250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são</a:t>
            </a: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a </a:t>
            </a:r>
            <a:r>
              <a:rPr lang="en-US" sz="250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matriz</a:t>
            </a: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de peso e o </a:t>
            </a:r>
            <a:r>
              <a:rPr lang="en-US" sz="250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vetor</a:t>
            </a: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de </a:t>
            </a:r>
            <a:r>
              <a:rPr lang="en-US" sz="250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polarização</a:t>
            </a: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para a </a:t>
            </a:r>
            <a:r>
              <a:rPr lang="en-US" sz="250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camada</a:t>
            </a: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l</a:t>
            </a:r>
            <a:endParaRPr lang="en-US" sz="2500">
              <a:solidFill>
                <a:srgbClr val="000000"/>
              </a:solidFill>
              <a:latin typeface="Open Sans"/>
              <a:ea typeface="Open Sans"/>
              <a:cs typeface="Open Sans"/>
            </a:endParaRPr>
          </a:p>
          <a:p>
            <a:pPr marL="539115" lvl="1" indent="-269240" algn="l">
              <a:lnSpc>
                <a:spcPts val="3499"/>
              </a:lnSpc>
              <a:spcBef>
                <a:spcPct val="0"/>
              </a:spcBef>
              <a:buFont typeface="Arial"/>
              <a:buChar char="•"/>
            </a:pP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a(1) é a </a:t>
            </a:r>
            <a:r>
              <a:rPr lang="en-US" sz="250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saída</a:t>
            </a: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de </a:t>
            </a:r>
            <a:r>
              <a:rPr lang="en-US" sz="250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ativação</a:t>
            </a: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de </a:t>
            </a:r>
            <a:r>
              <a:rPr lang="en-US" sz="250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todos</a:t>
            </a: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50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os</a:t>
            </a: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50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neurônios</a:t>
            </a: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50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na</a:t>
            </a: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50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camada</a:t>
            </a: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l</a:t>
            </a:r>
            <a:endParaRPr lang="en-US" sz="2500">
              <a:solidFill>
                <a:srgbClr val="000000"/>
              </a:solidFill>
              <a:latin typeface="Open Sans"/>
              <a:ea typeface="Open Sans"/>
              <a:cs typeface="Open Sans"/>
            </a:endParaRPr>
          </a:p>
          <a:p>
            <a:pPr marL="539115" lvl="1" indent="-269240" algn="l">
              <a:lnSpc>
                <a:spcPts val="3499"/>
              </a:lnSpc>
              <a:buFont typeface="Arial"/>
              <a:buChar char="•"/>
            </a:pP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g(1) é a </a:t>
            </a:r>
            <a:r>
              <a:rPr lang="en-US" sz="250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função</a:t>
            </a: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de </a:t>
            </a:r>
            <a:r>
              <a:rPr lang="en-US" sz="250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ativação</a:t>
            </a: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para a </a:t>
            </a:r>
            <a:r>
              <a:rPr lang="en-US" sz="250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camada</a:t>
            </a: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l</a:t>
            </a:r>
            <a:endParaRPr lang="en-US" sz="2500">
              <a:solidFill>
                <a:srgbClr val="000000"/>
              </a:solidFill>
              <a:latin typeface="Open Sans"/>
              <a:ea typeface="Open Sans"/>
              <a:cs typeface="Open Sans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59300" y="9258300"/>
            <a:ext cx="1028700" cy="1028700"/>
            <a:chOff x="0" y="0"/>
            <a:chExt cx="270933" cy="2709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6129617" y="-142129"/>
            <a:ext cx="4316765" cy="4316765"/>
          </a:xfrm>
          <a:custGeom>
            <a:avLst/>
            <a:gdLst/>
            <a:ahLst/>
            <a:cxnLst/>
            <a:rect l="l" t="t" r="r" b="b"/>
            <a:pathLst>
              <a:path w="4316765" h="4316765">
                <a:moveTo>
                  <a:pt x="0" y="0"/>
                </a:moveTo>
                <a:lnTo>
                  <a:pt x="4316766" y="0"/>
                </a:lnTo>
                <a:lnTo>
                  <a:pt x="4316766" y="4316765"/>
                </a:lnTo>
                <a:lnTo>
                  <a:pt x="0" y="43167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7499918" y="9638067"/>
            <a:ext cx="547464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</a:rPr>
              <a:t>70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12308" y="1452534"/>
            <a:ext cx="6148589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E300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Grid Search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48027" y="2831020"/>
            <a:ext cx="2183845" cy="4193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500" b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Canva Sans Bold"/>
              </a:rPr>
              <a:t>Vantagens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12095" y="5444639"/>
            <a:ext cx="3077527" cy="4193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500" b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Canva Sans Bold"/>
              </a:rPr>
              <a:t>Desvantagens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76590" y="3308009"/>
            <a:ext cx="14831496" cy="13080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40222" lvl="1" indent="-270111" algn="just">
              <a:lnSpc>
                <a:spcPts val="3503"/>
              </a:lnSpc>
              <a:buFont typeface="Arial"/>
              <a:buChar char="•"/>
            </a:pP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Simplicidade;</a:t>
            </a:r>
          </a:p>
          <a:p>
            <a:pPr marL="540222" lvl="1" indent="-270111" algn="just">
              <a:lnSpc>
                <a:spcPts val="3503"/>
              </a:lnSpc>
              <a:buFont typeface="Arial"/>
              <a:buChar char="•"/>
            </a:pP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Paralelização.</a:t>
            </a:r>
          </a:p>
          <a:p>
            <a:pPr algn="just">
              <a:lnSpc>
                <a:spcPts val="3503"/>
              </a:lnSpc>
            </a:pPr>
            <a:endParaRPr lang="en-US" sz="2500">
              <a:solidFill>
                <a:srgbClr val="1F202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547813" y="5846236"/>
            <a:ext cx="14760487" cy="17659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40222" lvl="1" indent="-270111" algn="just">
              <a:lnSpc>
                <a:spcPts val="3503"/>
              </a:lnSpc>
              <a:buFont typeface="Arial"/>
              <a:buChar char="•"/>
            </a:pP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Custo Computacional;</a:t>
            </a:r>
          </a:p>
          <a:p>
            <a:pPr marL="540222" lvl="1" indent="-270111" algn="just">
              <a:lnSpc>
                <a:spcPts val="3503"/>
              </a:lnSpc>
              <a:buFont typeface="Arial"/>
              <a:buChar char="•"/>
            </a:pP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Maldição da Dimensionalidade;</a:t>
            </a:r>
          </a:p>
          <a:p>
            <a:pPr marL="540222" lvl="1" indent="-270111" algn="just">
              <a:lnSpc>
                <a:spcPts val="3503"/>
              </a:lnSpc>
              <a:buFont typeface="Arial"/>
              <a:buChar char="•"/>
            </a:pP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Definição da Grade.</a:t>
            </a:r>
          </a:p>
          <a:p>
            <a:pPr algn="just">
              <a:lnSpc>
                <a:spcPts val="3503"/>
              </a:lnSpc>
            </a:pPr>
            <a:endParaRPr lang="en-US" sz="2500">
              <a:solidFill>
                <a:srgbClr val="1F202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" name="Freeform 18"/>
          <p:cNvSpPr/>
          <p:nvPr/>
        </p:nvSpPr>
        <p:spPr>
          <a:xfrm>
            <a:off x="2259616" y="2801041"/>
            <a:ext cx="469953" cy="458420"/>
          </a:xfrm>
          <a:custGeom>
            <a:avLst/>
            <a:gdLst/>
            <a:ahLst/>
            <a:cxnLst/>
            <a:rect l="l" t="t" r="r" b="b"/>
            <a:pathLst>
              <a:path w="469953" h="458420">
                <a:moveTo>
                  <a:pt x="0" y="0"/>
                </a:moveTo>
                <a:lnTo>
                  <a:pt x="469952" y="0"/>
                </a:lnTo>
                <a:lnTo>
                  <a:pt x="469952" y="458420"/>
                </a:lnTo>
                <a:lnTo>
                  <a:pt x="0" y="4584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2720416" y="5438687"/>
            <a:ext cx="437463" cy="410496"/>
          </a:xfrm>
          <a:custGeom>
            <a:avLst/>
            <a:gdLst/>
            <a:ahLst/>
            <a:cxnLst/>
            <a:rect l="l" t="t" r="r" b="b"/>
            <a:pathLst>
              <a:path w="437463" h="410496">
                <a:moveTo>
                  <a:pt x="0" y="0"/>
                </a:moveTo>
                <a:lnTo>
                  <a:pt x="437463" y="0"/>
                </a:lnTo>
                <a:lnTo>
                  <a:pt x="437463" y="410495"/>
                </a:lnTo>
                <a:lnTo>
                  <a:pt x="0" y="41049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29" name="TextBox 15">
            <a:extLst>
              <a:ext uri="{FF2B5EF4-FFF2-40B4-BE49-F238E27FC236}">
                <a16:creationId xmlns:a16="http://schemas.microsoft.com/office/drawing/2014/main" id="{5B6CD0A9-FF0C-8B37-535F-A241BF79B15D}"/>
              </a:ext>
            </a:extLst>
          </p:cNvPr>
          <p:cNvSpPr txBox="1"/>
          <p:nvPr/>
        </p:nvSpPr>
        <p:spPr>
          <a:xfrm>
            <a:off x="512308" y="669623"/>
            <a:ext cx="13874955" cy="927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20"/>
              </a:lnSpc>
            </a:pPr>
            <a:r>
              <a:rPr lang="en-US" sz="6000">
                <a:solidFill>
                  <a:srgbClr val="1F2020"/>
                </a:solidFill>
                <a:latin typeface="Anton"/>
                <a:ea typeface="Anton"/>
                <a:cs typeface="Anton"/>
                <a:sym typeface="Anton"/>
              </a:rPr>
              <a:t>Técnicas para Ajustes Hiperparâmetros</a:t>
            </a: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59300" y="9258300"/>
            <a:ext cx="1028700" cy="1028700"/>
            <a:chOff x="0" y="0"/>
            <a:chExt cx="270933" cy="2709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6129617" y="-142129"/>
            <a:ext cx="4316765" cy="4316765"/>
          </a:xfrm>
          <a:custGeom>
            <a:avLst/>
            <a:gdLst/>
            <a:ahLst/>
            <a:cxnLst/>
            <a:rect l="l" t="t" r="r" b="b"/>
            <a:pathLst>
              <a:path w="4316765" h="4316765">
                <a:moveTo>
                  <a:pt x="0" y="0"/>
                </a:moveTo>
                <a:lnTo>
                  <a:pt x="4316766" y="0"/>
                </a:lnTo>
                <a:lnTo>
                  <a:pt x="4316766" y="4316765"/>
                </a:lnTo>
                <a:lnTo>
                  <a:pt x="0" y="43167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7499918" y="9638067"/>
            <a:ext cx="547464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</a:rPr>
              <a:t>71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90902" y="491029"/>
            <a:ext cx="14395432" cy="927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20"/>
              </a:lnSpc>
            </a:pPr>
            <a:r>
              <a:rPr lang="en-US" sz="6000">
                <a:solidFill>
                  <a:srgbClr val="1F2020"/>
                </a:solidFill>
                <a:latin typeface="Anton"/>
                <a:ea typeface="Anton"/>
                <a:cs typeface="Anton"/>
                <a:sym typeface="Anton"/>
              </a:rPr>
              <a:t>Técnicas para Ajustes Hiperparâmetros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90902" y="1291799"/>
            <a:ext cx="6148589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E300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Random Search 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3171412" y="5730033"/>
            <a:ext cx="3307140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199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Fonte:</a:t>
            </a:r>
            <a:r>
              <a:rPr lang="en-US" sz="19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DataCamp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98059" y="2708670"/>
            <a:ext cx="1883886" cy="4193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500" b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Canva Sans Bold"/>
              </a:rPr>
              <a:t>Definição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851637" y="3431948"/>
            <a:ext cx="9066642" cy="7784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083"/>
              </a:lnSpc>
            </a:pP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Avalia </a:t>
            </a:r>
            <a:r>
              <a:rPr lang="en-US" sz="2500" b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 Bold"/>
              </a:rPr>
              <a:t>UM NÚMERO FIXO </a:t>
            </a: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de combinações aleatoriamente a partir de distribuições estatísticas.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815919" y="6039992"/>
            <a:ext cx="4800441" cy="4193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500" b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Canva Sans Bold"/>
              </a:rPr>
              <a:t>Fundamentação Matemática 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626045" y="6652142"/>
            <a:ext cx="12010259" cy="13080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40222" lvl="1" indent="-270111" algn="just">
              <a:lnSpc>
                <a:spcPts val="3503"/>
              </a:lnSpc>
              <a:spcBef>
                <a:spcPct val="0"/>
              </a:spcBef>
              <a:buFont typeface="Arial"/>
              <a:buChar char="•"/>
            </a:pP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PT Serif"/>
              </a:rPr>
              <a:t>Para cada avaliação, uma configuração λ é extraída de uma distribuição de probabilidade que abrange o espaço de hiperparâmetros Λ; </a:t>
            </a:r>
          </a:p>
          <a:p>
            <a:pPr marL="540222" lvl="1" indent="-270111" algn="just">
              <a:lnSpc>
                <a:spcPts val="3503"/>
              </a:lnSpc>
              <a:buFont typeface="Arial"/>
              <a:buChar char="•"/>
            </a:pP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PT Serif"/>
              </a:rPr>
              <a:t>λ(i) ∼ p(λ | Λ).</a:t>
            </a:r>
          </a:p>
        </p:txBody>
      </p:sp>
      <p:sp>
        <p:nvSpPr>
          <p:cNvPr id="21" name="Freeform 21"/>
          <p:cNvSpPr/>
          <p:nvPr/>
        </p:nvSpPr>
        <p:spPr>
          <a:xfrm>
            <a:off x="13186752" y="2531984"/>
            <a:ext cx="3276460" cy="3236149"/>
          </a:xfrm>
          <a:custGeom>
            <a:avLst/>
            <a:gdLst/>
            <a:ahLst/>
            <a:cxnLst/>
            <a:rect l="l" t="t" r="r" b="b"/>
            <a:pathLst>
              <a:path w="3276460" h="3236149">
                <a:moveTo>
                  <a:pt x="0" y="0"/>
                </a:moveTo>
                <a:lnTo>
                  <a:pt x="3276460" y="0"/>
                </a:lnTo>
                <a:lnTo>
                  <a:pt x="3276460" y="3236149"/>
                </a:lnTo>
                <a:lnTo>
                  <a:pt x="0" y="32361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3890"/>
            </a:stretch>
          </a:blipFill>
        </p:spPr>
      </p:sp>
      <p:sp>
        <p:nvSpPr>
          <p:cNvPr id="27" name="Freeform 6">
            <a:extLst>
              <a:ext uri="{FF2B5EF4-FFF2-40B4-BE49-F238E27FC236}">
                <a16:creationId xmlns:a16="http://schemas.microsoft.com/office/drawing/2014/main" id="{A483DF4A-87CC-984B-E05D-CBCCE0B0CEDF}"/>
              </a:ext>
            </a:extLst>
          </p:cNvPr>
          <p:cNvSpPr/>
          <p:nvPr/>
        </p:nvSpPr>
        <p:spPr>
          <a:xfrm>
            <a:off x="45685" y="971850"/>
            <a:ext cx="579143" cy="569666"/>
          </a:xfrm>
          <a:custGeom>
            <a:avLst/>
            <a:gdLst/>
            <a:ahLst/>
            <a:cxnLst/>
            <a:rect l="l" t="t" r="r" b="b"/>
            <a:pathLst>
              <a:path w="579143" h="569666">
                <a:moveTo>
                  <a:pt x="0" y="0"/>
                </a:moveTo>
                <a:lnTo>
                  <a:pt x="579143" y="0"/>
                </a:lnTo>
                <a:lnTo>
                  <a:pt x="579143" y="569666"/>
                </a:lnTo>
                <a:lnTo>
                  <a:pt x="0" y="5696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59300" y="9258300"/>
            <a:ext cx="1028700" cy="1028700"/>
            <a:chOff x="0" y="0"/>
            <a:chExt cx="270933" cy="2709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6129617" y="-142129"/>
            <a:ext cx="4316765" cy="4316765"/>
          </a:xfrm>
          <a:custGeom>
            <a:avLst/>
            <a:gdLst/>
            <a:ahLst/>
            <a:cxnLst/>
            <a:rect l="l" t="t" r="r" b="b"/>
            <a:pathLst>
              <a:path w="4316765" h="4316765">
                <a:moveTo>
                  <a:pt x="0" y="0"/>
                </a:moveTo>
                <a:lnTo>
                  <a:pt x="4316766" y="0"/>
                </a:lnTo>
                <a:lnTo>
                  <a:pt x="4316766" y="4316765"/>
                </a:lnTo>
                <a:lnTo>
                  <a:pt x="0" y="43167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4435001" y="2868492"/>
            <a:ext cx="7774936" cy="5992496"/>
          </a:xfrm>
          <a:custGeom>
            <a:avLst/>
            <a:gdLst/>
            <a:ahLst/>
            <a:cxnLst/>
            <a:rect l="l" t="t" r="r" b="b"/>
            <a:pathLst>
              <a:path w="7774936" h="5992496">
                <a:moveTo>
                  <a:pt x="0" y="0"/>
                </a:moveTo>
                <a:lnTo>
                  <a:pt x="7774936" y="0"/>
                </a:lnTo>
                <a:lnTo>
                  <a:pt x="7774936" y="5992496"/>
                </a:lnTo>
                <a:lnTo>
                  <a:pt x="0" y="599249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7499918" y="9638067"/>
            <a:ext cx="547464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72</a:t>
            </a:r>
            <a:endParaRPr lang="pt-PT" dirty="0"/>
          </a:p>
        </p:txBody>
      </p:sp>
      <p:sp>
        <p:nvSpPr>
          <p:cNvPr id="15" name="TextBox 15"/>
          <p:cNvSpPr txBox="1"/>
          <p:nvPr/>
        </p:nvSpPr>
        <p:spPr>
          <a:xfrm>
            <a:off x="476590" y="491029"/>
            <a:ext cx="15727243" cy="927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20"/>
              </a:lnSpc>
            </a:pPr>
            <a:r>
              <a:rPr lang="en-US" sz="6000">
                <a:solidFill>
                  <a:srgbClr val="1F2020"/>
                </a:solidFill>
                <a:latin typeface="Anton"/>
                <a:ea typeface="Anton"/>
                <a:cs typeface="Anton"/>
                <a:sym typeface="Anton"/>
              </a:rPr>
              <a:t>Técnicas para Ajustes Hiperparâmetros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76590" y="1291799"/>
            <a:ext cx="6148589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E300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Random Search 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76590" y="2018594"/>
            <a:ext cx="3696987" cy="4193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Representação Gráfica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7452661" y="9180321"/>
            <a:ext cx="3382677" cy="3561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63"/>
              </a:lnSpc>
            </a:pPr>
            <a:r>
              <a:rPr lang="en-US" sz="2045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Fonte:</a:t>
            </a:r>
            <a:r>
              <a:rPr lang="en-US" sz="2045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Autoria Própria</a:t>
            </a: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59300" y="9258300"/>
            <a:ext cx="1028700" cy="1028700"/>
            <a:chOff x="0" y="0"/>
            <a:chExt cx="270933" cy="2709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7499918" y="9638067"/>
            <a:ext cx="547464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73</a:t>
            </a:r>
            <a:endParaRPr lang="pt-PT" dirty="0"/>
          </a:p>
        </p:txBody>
      </p:sp>
      <p:sp>
        <p:nvSpPr>
          <p:cNvPr id="13" name="TextBox 13"/>
          <p:cNvSpPr txBox="1"/>
          <p:nvPr/>
        </p:nvSpPr>
        <p:spPr>
          <a:xfrm>
            <a:off x="583746" y="491029"/>
            <a:ext cx="15298614" cy="927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20"/>
              </a:lnSpc>
            </a:pPr>
            <a:r>
              <a:rPr lang="en-US" sz="6000">
                <a:solidFill>
                  <a:srgbClr val="1F2020"/>
                </a:solidFill>
                <a:latin typeface="Anton"/>
                <a:ea typeface="Anton"/>
                <a:cs typeface="Anton"/>
                <a:sym typeface="Anton"/>
              </a:rPr>
              <a:t>Técnicas para Ajustes Hiperparâmetros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83746" y="1291799"/>
            <a:ext cx="6148589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E300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Random Search 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73043" y="2954100"/>
            <a:ext cx="1790938" cy="4222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500" b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Canva Sans Bold"/>
              </a:rPr>
              <a:t>Vantagens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73043" y="6282808"/>
            <a:ext cx="2523887" cy="4222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500" b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Canva Sans Bold"/>
              </a:rPr>
              <a:t>Desvantagens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73043" y="3559476"/>
            <a:ext cx="14831496" cy="22147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40222" lvl="1" indent="-270111" algn="just">
              <a:lnSpc>
                <a:spcPts val="3503"/>
              </a:lnSpc>
              <a:buFont typeface="Arial"/>
              <a:buChar char="•"/>
            </a:pP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Flexibilidade e Eficiência;</a:t>
            </a:r>
          </a:p>
          <a:p>
            <a:pPr marL="540222" lvl="1" indent="-270111" algn="just">
              <a:lnSpc>
                <a:spcPts val="3503"/>
              </a:lnSpc>
              <a:buFont typeface="Arial"/>
              <a:buChar char="•"/>
            </a:pP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Controle de Custo;</a:t>
            </a:r>
          </a:p>
          <a:p>
            <a:pPr marL="540222" lvl="1" indent="-270111" algn="just">
              <a:lnSpc>
                <a:spcPts val="3503"/>
              </a:lnSpc>
              <a:buFont typeface="Arial"/>
              <a:buChar char="•"/>
            </a:pP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Fácil de Paralelizar;</a:t>
            </a:r>
          </a:p>
          <a:p>
            <a:pPr marL="540222" lvl="1" indent="-270111" algn="just">
              <a:lnSpc>
                <a:spcPts val="3503"/>
              </a:lnSpc>
              <a:buFont typeface="Arial"/>
              <a:buChar char="•"/>
            </a:pP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Garantias Teóricas.</a:t>
            </a:r>
          </a:p>
          <a:p>
            <a:pPr algn="just">
              <a:lnSpc>
                <a:spcPts val="3503"/>
              </a:lnSpc>
            </a:pPr>
            <a:endParaRPr lang="en-US" sz="2500">
              <a:solidFill>
                <a:srgbClr val="1F202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673043" y="6850342"/>
            <a:ext cx="14760487" cy="8698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40222" lvl="1" indent="-270111" algn="just">
              <a:lnSpc>
                <a:spcPts val="3503"/>
              </a:lnSpc>
              <a:buFont typeface="Arial"/>
              <a:buChar char="•"/>
            </a:pP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Não aprende com o processo;</a:t>
            </a:r>
          </a:p>
          <a:p>
            <a:pPr marL="540222" lvl="1" indent="-270111" algn="just">
              <a:lnSpc>
                <a:spcPts val="3503"/>
              </a:lnSpc>
              <a:buFont typeface="Arial"/>
              <a:buChar char="•"/>
            </a:pP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Ainda pode ser caro.</a:t>
            </a:r>
          </a:p>
        </p:txBody>
      </p:sp>
      <p:sp>
        <p:nvSpPr>
          <p:cNvPr id="19" name="Freeform 19"/>
          <p:cNvSpPr/>
          <p:nvPr/>
        </p:nvSpPr>
        <p:spPr>
          <a:xfrm>
            <a:off x="2466998" y="2941981"/>
            <a:ext cx="469953" cy="458420"/>
          </a:xfrm>
          <a:custGeom>
            <a:avLst/>
            <a:gdLst/>
            <a:ahLst/>
            <a:cxnLst/>
            <a:rect l="l" t="t" r="r" b="b"/>
            <a:pathLst>
              <a:path w="469953" h="458420">
                <a:moveTo>
                  <a:pt x="0" y="0"/>
                </a:moveTo>
                <a:lnTo>
                  <a:pt x="469953" y="0"/>
                </a:lnTo>
                <a:lnTo>
                  <a:pt x="469953" y="458420"/>
                </a:lnTo>
                <a:lnTo>
                  <a:pt x="0" y="4584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2979385" y="6276856"/>
            <a:ext cx="437463" cy="410496"/>
          </a:xfrm>
          <a:custGeom>
            <a:avLst/>
            <a:gdLst/>
            <a:ahLst/>
            <a:cxnLst/>
            <a:rect l="l" t="t" r="r" b="b"/>
            <a:pathLst>
              <a:path w="437463" h="410496">
                <a:moveTo>
                  <a:pt x="0" y="0"/>
                </a:moveTo>
                <a:lnTo>
                  <a:pt x="437463" y="0"/>
                </a:lnTo>
                <a:lnTo>
                  <a:pt x="437463" y="410496"/>
                </a:lnTo>
                <a:lnTo>
                  <a:pt x="0" y="41049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59300" y="9258300"/>
            <a:ext cx="1028700" cy="1028700"/>
            <a:chOff x="0" y="0"/>
            <a:chExt cx="270933" cy="2709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6129617" y="-142129"/>
            <a:ext cx="4316765" cy="4316765"/>
          </a:xfrm>
          <a:custGeom>
            <a:avLst/>
            <a:gdLst/>
            <a:ahLst/>
            <a:cxnLst/>
            <a:rect l="l" t="t" r="r" b="b"/>
            <a:pathLst>
              <a:path w="4316765" h="4316765">
                <a:moveTo>
                  <a:pt x="0" y="0"/>
                </a:moveTo>
                <a:lnTo>
                  <a:pt x="4316766" y="0"/>
                </a:lnTo>
                <a:lnTo>
                  <a:pt x="4316766" y="4316765"/>
                </a:lnTo>
                <a:lnTo>
                  <a:pt x="0" y="43167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3011168" y="3638144"/>
            <a:ext cx="11301259" cy="4693252"/>
          </a:xfrm>
          <a:custGeom>
            <a:avLst/>
            <a:gdLst/>
            <a:ahLst/>
            <a:cxnLst/>
            <a:rect l="l" t="t" r="r" b="b"/>
            <a:pathLst>
              <a:path w="11301259" h="4693252">
                <a:moveTo>
                  <a:pt x="0" y="0"/>
                </a:moveTo>
                <a:lnTo>
                  <a:pt x="11301258" y="0"/>
                </a:lnTo>
                <a:lnTo>
                  <a:pt x="11301258" y="4693252"/>
                </a:lnTo>
                <a:lnTo>
                  <a:pt x="0" y="469325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b="-22506"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7499918" y="9638067"/>
            <a:ext cx="547464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74</a:t>
            </a:r>
            <a:endParaRPr lang="pt-PT" dirty="0"/>
          </a:p>
        </p:txBody>
      </p:sp>
      <p:sp>
        <p:nvSpPr>
          <p:cNvPr id="15" name="TextBox 15"/>
          <p:cNvSpPr txBox="1"/>
          <p:nvPr/>
        </p:nvSpPr>
        <p:spPr>
          <a:xfrm>
            <a:off x="637324" y="544607"/>
            <a:ext cx="14686288" cy="927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20"/>
              </a:lnSpc>
            </a:pPr>
            <a:r>
              <a:rPr lang="en-US" sz="6000">
                <a:solidFill>
                  <a:srgbClr val="1F2020"/>
                </a:solidFill>
                <a:latin typeface="Anton"/>
                <a:ea typeface="Anton"/>
                <a:cs typeface="Anton"/>
                <a:sym typeface="Anton"/>
              </a:rPr>
              <a:t>Técnicas para Ajustes Hiperparâmetros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37324" y="1345377"/>
            <a:ext cx="6148589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E300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Random Search 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118787" y="8599286"/>
            <a:ext cx="9086020" cy="656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659"/>
              </a:lnSpc>
            </a:pPr>
            <a:r>
              <a:rPr lang="en-US" sz="189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Fonte:</a:t>
            </a:r>
            <a:r>
              <a:rPr lang="en-US" sz="18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HUTTER, F.; KOTTHOFF, L.; VANSCHOREN, J. (Ed.). Automated Machine Learning: Methods, Systems, Challenges. Cham: Springer, 2019.  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37324" y="2174373"/>
            <a:ext cx="5810835" cy="4194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500" b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Canva Sans Bold"/>
              </a:rPr>
              <a:t>Comparação com o Grid Search</a:t>
            </a:r>
          </a:p>
        </p:txBody>
      </p:sp>
      <p:sp>
        <p:nvSpPr>
          <p:cNvPr id="35" name="TextBox 17">
            <a:extLst>
              <a:ext uri="{FF2B5EF4-FFF2-40B4-BE49-F238E27FC236}">
                <a16:creationId xmlns:a16="http://schemas.microsoft.com/office/drawing/2014/main" id="{68D9CC3C-7132-900A-2AAA-4F237246C4C8}"/>
              </a:ext>
            </a:extLst>
          </p:cNvPr>
          <p:cNvSpPr txBox="1"/>
          <p:nvPr/>
        </p:nvSpPr>
        <p:spPr>
          <a:xfrm>
            <a:off x="1973830" y="3641084"/>
            <a:ext cx="14697528" cy="3000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1950">
                <a:solidFill>
                  <a:srgbClr val="000000"/>
                </a:solidFill>
                <a:ea typeface="+mn-lt"/>
                <a:cs typeface="+mn-lt"/>
                <a:sym typeface="Canva Sans Bold"/>
              </a:rPr>
              <a:t>Comparison of grid search and random search for minimizing a function with one important and one unimportant parameter. </a:t>
            </a:r>
            <a:endParaRPr lang="en-US" sz="195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59300" y="9258300"/>
            <a:ext cx="1028700" cy="1028700"/>
            <a:chOff x="0" y="0"/>
            <a:chExt cx="270933" cy="2709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6129617" y="-142129"/>
            <a:ext cx="4316765" cy="4316765"/>
          </a:xfrm>
          <a:custGeom>
            <a:avLst/>
            <a:gdLst/>
            <a:ahLst/>
            <a:cxnLst/>
            <a:rect l="l" t="t" r="r" b="b"/>
            <a:pathLst>
              <a:path w="4316765" h="4316765">
                <a:moveTo>
                  <a:pt x="0" y="0"/>
                </a:moveTo>
                <a:lnTo>
                  <a:pt x="4316766" y="0"/>
                </a:lnTo>
                <a:lnTo>
                  <a:pt x="4316766" y="4316765"/>
                </a:lnTo>
                <a:lnTo>
                  <a:pt x="0" y="43167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7499918" y="9638067"/>
            <a:ext cx="547464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75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26621" y="580326"/>
            <a:ext cx="13002389" cy="927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20"/>
              </a:lnSpc>
            </a:pPr>
            <a:r>
              <a:rPr lang="en-US" sz="6000">
                <a:solidFill>
                  <a:srgbClr val="1F2020"/>
                </a:solidFill>
                <a:latin typeface="Anton"/>
                <a:ea typeface="Anton"/>
                <a:cs typeface="Anton"/>
                <a:sym typeface="Anton"/>
              </a:rPr>
              <a:t>Técnicas para Ajustes Hiperparâmetros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26621" y="1381096"/>
            <a:ext cx="6148589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E300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Bayesian Optimization 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33777" y="2616708"/>
            <a:ext cx="1937464" cy="4193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500" b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Canva Sans Bold"/>
              </a:rPr>
              <a:t>Definição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33777" y="3429281"/>
            <a:ext cx="13922259" cy="11760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083"/>
              </a:lnSpc>
            </a:pP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Técnica de otimização sequencial e baseada em modelo. Ela "aprende" sobre a função objetivo (desempenho vs. hiperparâmetros) a cada avaliação e usa esse aprendizado para escolher a próxima combinação a ser testada.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33777" y="5143812"/>
            <a:ext cx="3846546" cy="4194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500" b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Canva Sans Bold"/>
              </a:rPr>
              <a:t>Componentes Chave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833777" y="5840809"/>
            <a:ext cx="14716354" cy="23587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5454" lvl="1" indent="-237727" algn="just">
              <a:lnSpc>
                <a:spcPts val="3083"/>
              </a:lnSpc>
              <a:buFont typeface="Arial"/>
              <a:buChar char="•"/>
            </a:pPr>
            <a:r>
              <a:rPr lang="en-US" sz="2500" b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 Bold"/>
              </a:rPr>
              <a:t>Modelo Substituto (Surrogate Model):</a:t>
            </a: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Uma aproximação probabilística da função objetivo. </a:t>
            </a:r>
          </a:p>
          <a:p>
            <a:pPr algn="just">
              <a:lnSpc>
                <a:spcPts val="3083"/>
              </a:lnSpc>
            </a:pP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     Ex.: Processos Gaussianos (GP);</a:t>
            </a:r>
          </a:p>
          <a:p>
            <a:pPr marL="475454" lvl="1" indent="-237727" algn="just">
              <a:lnSpc>
                <a:spcPts val="3083"/>
              </a:lnSpc>
              <a:buFont typeface="Arial"/>
              <a:buChar char="•"/>
            </a:pPr>
            <a:r>
              <a:rPr lang="en-US" sz="2500" b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 Bold"/>
              </a:rPr>
              <a:t>Função de Aquisição (Acquisition Function):</a:t>
            </a: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Define qual ponto deve ser avaliado em seguida, equilibrando exploração (exploration) e explotação (exploitation). </a:t>
            </a:r>
          </a:p>
          <a:p>
            <a:pPr algn="just">
              <a:lnSpc>
                <a:spcPts val="3083"/>
              </a:lnSpc>
            </a:pP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     Ex: Expected Improvement (EI).</a:t>
            </a:r>
          </a:p>
          <a:p>
            <a:pPr algn="just">
              <a:lnSpc>
                <a:spcPts val="3083"/>
              </a:lnSpc>
            </a:pPr>
            <a:endParaRPr lang="en-US" sz="2500">
              <a:solidFill>
                <a:srgbClr val="1F202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" name="Freeform 7">
            <a:extLst>
              <a:ext uri="{FF2B5EF4-FFF2-40B4-BE49-F238E27FC236}">
                <a16:creationId xmlns:a16="http://schemas.microsoft.com/office/drawing/2014/main" id="{A099FC34-2BBE-2B3B-4439-879714095BAA}"/>
              </a:ext>
            </a:extLst>
          </p:cNvPr>
          <p:cNvSpPr/>
          <p:nvPr/>
        </p:nvSpPr>
        <p:spPr>
          <a:xfrm>
            <a:off x="329707" y="332729"/>
            <a:ext cx="369285" cy="363243"/>
          </a:xfrm>
          <a:custGeom>
            <a:avLst/>
            <a:gdLst/>
            <a:ahLst/>
            <a:cxnLst/>
            <a:rect l="l" t="t" r="r" b="b"/>
            <a:pathLst>
              <a:path w="369285" h="363243">
                <a:moveTo>
                  <a:pt x="0" y="0"/>
                </a:moveTo>
                <a:lnTo>
                  <a:pt x="369286" y="0"/>
                </a:lnTo>
                <a:lnTo>
                  <a:pt x="369286" y="363242"/>
                </a:lnTo>
                <a:lnTo>
                  <a:pt x="0" y="36324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59300" y="9258300"/>
            <a:ext cx="1028700" cy="1028700"/>
            <a:chOff x="0" y="0"/>
            <a:chExt cx="270933" cy="2709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6129617" y="-142129"/>
            <a:ext cx="4316765" cy="4316765"/>
          </a:xfrm>
          <a:custGeom>
            <a:avLst/>
            <a:gdLst/>
            <a:ahLst/>
            <a:cxnLst/>
            <a:rect l="l" t="t" r="r" b="b"/>
            <a:pathLst>
              <a:path w="4316765" h="4316765">
                <a:moveTo>
                  <a:pt x="0" y="0"/>
                </a:moveTo>
                <a:lnTo>
                  <a:pt x="4316766" y="0"/>
                </a:lnTo>
                <a:lnTo>
                  <a:pt x="4316766" y="4316765"/>
                </a:lnTo>
                <a:lnTo>
                  <a:pt x="0" y="43167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7499918" y="9638067"/>
            <a:ext cx="547464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76</a:t>
            </a:r>
            <a:endParaRPr lang="pt-PT" dirty="0"/>
          </a:p>
        </p:txBody>
      </p:sp>
      <p:sp>
        <p:nvSpPr>
          <p:cNvPr id="13" name="TextBox 13"/>
          <p:cNvSpPr txBox="1"/>
          <p:nvPr/>
        </p:nvSpPr>
        <p:spPr>
          <a:xfrm>
            <a:off x="512308" y="508889"/>
            <a:ext cx="14410741" cy="927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20"/>
              </a:lnSpc>
            </a:pPr>
            <a:r>
              <a:rPr lang="en-US" sz="6000">
                <a:solidFill>
                  <a:srgbClr val="1F2020"/>
                </a:solidFill>
                <a:latin typeface="Anton"/>
                <a:ea typeface="Anton"/>
                <a:cs typeface="Anton"/>
                <a:sym typeface="Anton"/>
              </a:rPr>
              <a:t>Técnicas para Ajustes Hiperparâmetros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12308" y="1309659"/>
            <a:ext cx="6148589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E300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Bayesian Optimization 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93723" y="2578168"/>
            <a:ext cx="8148353" cy="4194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500" b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Canva Sans Bold"/>
              </a:rPr>
              <a:t>Fundamentação Matemática (Simplificada)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76590" y="3312600"/>
            <a:ext cx="14831496" cy="20254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223"/>
              </a:lnSpc>
            </a:pPr>
            <a:endParaRPr sz="2500">
              <a:latin typeface="Open Sans"/>
              <a:ea typeface="Open Sans"/>
              <a:cs typeface="Open Sans"/>
            </a:endParaRPr>
          </a:p>
          <a:p>
            <a:pPr marL="497043" lvl="1" indent="-248522" algn="just">
              <a:lnSpc>
                <a:spcPts val="3223"/>
              </a:lnSpc>
              <a:buFont typeface="Arial"/>
              <a:buChar char="•"/>
            </a:pPr>
            <a:r>
              <a:rPr lang="en-US" sz="2500" b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 Bold"/>
              </a:rPr>
              <a:t>Processo Gaussiano (GP):</a:t>
            </a: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aproxima a função objetivo (ex: erro do modelo), evitando avaliações lentas e caras.</a:t>
            </a:r>
          </a:p>
          <a:p>
            <a:pPr algn="just">
              <a:lnSpc>
                <a:spcPts val="3223"/>
              </a:lnSpc>
            </a:pPr>
            <a:endParaRPr lang="en-US" sz="2500">
              <a:solidFill>
                <a:srgbClr val="1F202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just">
              <a:lnSpc>
                <a:spcPts val="3223"/>
              </a:lnSpc>
            </a:pPr>
            <a:endParaRPr lang="en-US" sz="2500">
              <a:solidFill>
                <a:srgbClr val="1F202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9620429" y="4748213"/>
            <a:ext cx="13922259" cy="11661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083"/>
              </a:lnSpc>
            </a:pPr>
            <a:endParaRPr sz="2500">
              <a:latin typeface="Open Sans"/>
              <a:ea typeface="Open Sans"/>
              <a:cs typeface="Open Sans"/>
            </a:endParaRPr>
          </a:p>
          <a:p>
            <a:pPr algn="just">
              <a:lnSpc>
                <a:spcPts val="3083"/>
              </a:lnSpc>
            </a:pPr>
            <a:r>
              <a:rPr lang="en-US" sz="2500" b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 Bold"/>
              </a:rPr>
              <a:t>m(λ): </a:t>
            </a: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função média;</a:t>
            </a:r>
          </a:p>
          <a:p>
            <a:pPr algn="just">
              <a:lnSpc>
                <a:spcPts val="3083"/>
              </a:lnSpc>
            </a:pPr>
            <a:r>
              <a:rPr lang="en-US" sz="2500" b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 Bold"/>
              </a:rPr>
              <a:t>k(λ, λ′) : </a:t>
            </a: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kernel de covariância (semelhança).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36781" y="5326300"/>
            <a:ext cx="5228209" cy="4846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3"/>
              </a:lnSpc>
            </a:pP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PT Serif"/>
              </a:rPr>
              <a:t>f(λ)∼GP(m(λ), k(λ, λ′))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845552" y="7417617"/>
            <a:ext cx="14953835" cy="7784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083"/>
              </a:lnSpc>
            </a:pP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Usa um Kernel que assume que configurações similares têm resultados parecidos, permitindo prever o desempenho em áreas ainda não exploradas.</a:t>
            </a:r>
          </a:p>
        </p:txBody>
      </p:sp>
      <p:sp>
        <p:nvSpPr>
          <p:cNvPr id="23" name="Freeform 7">
            <a:extLst>
              <a:ext uri="{FF2B5EF4-FFF2-40B4-BE49-F238E27FC236}">
                <a16:creationId xmlns:a16="http://schemas.microsoft.com/office/drawing/2014/main" id="{6D18CE5C-F37B-4879-014C-BA47A98C6E4E}"/>
              </a:ext>
            </a:extLst>
          </p:cNvPr>
          <p:cNvSpPr/>
          <p:nvPr/>
        </p:nvSpPr>
        <p:spPr>
          <a:xfrm>
            <a:off x="329707" y="332729"/>
            <a:ext cx="369285" cy="363243"/>
          </a:xfrm>
          <a:custGeom>
            <a:avLst/>
            <a:gdLst/>
            <a:ahLst/>
            <a:cxnLst/>
            <a:rect l="l" t="t" r="r" b="b"/>
            <a:pathLst>
              <a:path w="369285" h="363243">
                <a:moveTo>
                  <a:pt x="0" y="0"/>
                </a:moveTo>
                <a:lnTo>
                  <a:pt x="369286" y="0"/>
                </a:lnTo>
                <a:lnTo>
                  <a:pt x="369286" y="363242"/>
                </a:lnTo>
                <a:lnTo>
                  <a:pt x="0" y="36324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59300" y="9258300"/>
            <a:ext cx="1028700" cy="1028700"/>
            <a:chOff x="0" y="0"/>
            <a:chExt cx="270933" cy="2709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6129617" y="-142129"/>
            <a:ext cx="4316765" cy="4316765"/>
          </a:xfrm>
          <a:custGeom>
            <a:avLst/>
            <a:gdLst/>
            <a:ahLst/>
            <a:cxnLst/>
            <a:rect l="l" t="t" r="r" b="b"/>
            <a:pathLst>
              <a:path w="4316765" h="4316765">
                <a:moveTo>
                  <a:pt x="0" y="0"/>
                </a:moveTo>
                <a:lnTo>
                  <a:pt x="4316766" y="0"/>
                </a:lnTo>
                <a:lnTo>
                  <a:pt x="4316766" y="4316765"/>
                </a:lnTo>
                <a:lnTo>
                  <a:pt x="0" y="43167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7499918" y="9638067"/>
            <a:ext cx="547464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77</a:t>
            </a:r>
            <a:endParaRPr lang="pt-PT" dirty="0"/>
          </a:p>
        </p:txBody>
      </p:sp>
      <p:sp>
        <p:nvSpPr>
          <p:cNvPr id="13" name="TextBox 13"/>
          <p:cNvSpPr txBox="1"/>
          <p:nvPr/>
        </p:nvSpPr>
        <p:spPr>
          <a:xfrm>
            <a:off x="512308" y="544607"/>
            <a:ext cx="14410741" cy="927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20"/>
              </a:lnSpc>
            </a:pPr>
            <a:r>
              <a:rPr lang="en-US" sz="6000">
                <a:solidFill>
                  <a:srgbClr val="1F2020"/>
                </a:solidFill>
                <a:latin typeface="Anton"/>
                <a:ea typeface="Anton"/>
                <a:cs typeface="Anton"/>
                <a:sym typeface="Anton"/>
              </a:rPr>
              <a:t>Técnicas para Ajustes Hiperparâmetros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12308" y="1345377"/>
            <a:ext cx="6148589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E300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Bayesian Optimization 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97481" y="2420254"/>
            <a:ext cx="7757329" cy="4194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500" b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Canva Sans Bold"/>
              </a:rPr>
              <a:t>Fundamentação Matemática (Simplificada)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26947" y="3024143"/>
            <a:ext cx="14831496" cy="16151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223"/>
              </a:lnSpc>
            </a:pPr>
            <a:endParaRPr sz="2500">
              <a:latin typeface="Open Sans"/>
              <a:ea typeface="Open Sans"/>
              <a:cs typeface="Open Sans"/>
            </a:endParaRPr>
          </a:p>
          <a:p>
            <a:pPr marL="497043" lvl="1" indent="-248522" algn="just">
              <a:lnSpc>
                <a:spcPts val="3223"/>
              </a:lnSpc>
              <a:buFont typeface="Arial"/>
              <a:buChar char="•"/>
            </a:pPr>
            <a:r>
              <a:rPr lang="en-US" sz="2500" b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 Bold"/>
              </a:rPr>
              <a:t>Expected Improvement (EI):</a:t>
            </a: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Determina o ganho esperado ao selecionar um novo ponto λ, em comparação com o melhor valor observado Fmin. </a:t>
            </a:r>
          </a:p>
          <a:p>
            <a:pPr algn="just">
              <a:lnSpc>
                <a:spcPts val="3223"/>
              </a:lnSpc>
            </a:pPr>
            <a:endParaRPr lang="en-US" sz="2500">
              <a:solidFill>
                <a:srgbClr val="1F202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8350450" y="5152367"/>
            <a:ext cx="7243386" cy="7784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083"/>
              </a:lnSpc>
            </a:pP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O objetivo é maximizar EI(λ) para decidir qual configuração deve ser avaliada a seguir.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37324" y="5276270"/>
            <a:ext cx="5614105" cy="4867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3"/>
              </a:lnSpc>
            </a:pP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PT Serif"/>
              </a:rPr>
              <a:t>EI(λ) = E[max(fmin - y, 0)]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37324" y="7038340"/>
            <a:ext cx="15421205" cy="15735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083"/>
              </a:lnSpc>
            </a:pP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Para cada configuração, calcula o ganho esperado que teríamos em relação ao melhor resultado já encontrado (fmin).</a:t>
            </a:r>
          </a:p>
          <a:p>
            <a:pPr algn="just">
              <a:lnSpc>
                <a:spcPts val="3083"/>
              </a:lnSpc>
            </a:pP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Um EI alto significa que o ponto tem a melhor combinação de: Previsão promissora (aproveitamento) e Alta incerteza (exploração)</a:t>
            </a:r>
          </a:p>
        </p:txBody>
      </p:sp>
      <p:sp>
        <p:nvSpPr>
          <p:cNvPr id="23" name="Freeform 7">
            <a:extLst>
              <a:ext uri="{FF2B5EF4-FFF2-40B4-BE49-F238E27FC236}">
                <a16:creationId xmlns:a16="http://schemas.microsoft.com/office/drawing/2014/main" id="{A6B95A6A-3097-E450-44CE-2E74CD547DEB}"/>
              </a:ext>
            </a:extLst>
          </p:cNvPr>
          <p:cNvSpPr/>
          <p:nvPr/>
        </p:nvSpPr>
        <p:spPr>
          <a:xfrm>
            <a:off x="329707" y="332729"/>
            <a:ext cx="369285" cy="363243"/>
          </a:xfrm>
          <a:custGeom>
            <a:avLst/>
            <a:gdLst/>
            <a:ahLst/>
            <a:cxnLst/>
            <a:rect l="l" t="t" r="r" b="b"/>
            <a:pathLst>
              <a:path w="369285" h="363243">
                <a:moveTo>
                  <a:pt x="0" y="0"/>
                </a:moveTo>
                <a:lnTo>
                  <a:pt x="369286" y="0"/>
                </a:lnTo>
                <a:lnTo>
                  <a:pt x="369286" y="363242"/>
                </a:lnTo>
                <a:lnTo>
                  <a:pt x="0" y="36324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59300" y="9258300"/>
            <a:ext cx="1028700" cy="1028700"/>
            <a:chOff x="0" y="0"/>
            <a:chExt cx="270933" cy="2709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6129617" y="-142129"/>
            <a:ext cx="4316765" cy="4316765"/>
          </a:xfrm>
          <a:custGeom>
            <a:avLst/>
            <a:gdLst/>
            <a:ahLst/>
            <a:cxnLst/>
            <a:rect l="l" t="t" r="r" b="b"/>
            <a:pathLst>
              <a:path w="4316765" h="4316765">
                <a:moveTo>
                  <a:pt x="0" y="0"/>
                </a:moveTo>
                <a:lnTo>
                  <a:pt x="4316766" y="0"/>
                </a:lnTo>
                <a:lnTo>
                  <a:pt x="4316766" y="4316765"/>
                </a:lnTo>
                <a:lnTo>
                  <a:pt x="0" y="43167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4498562" y="2949552"/>
            <a:ext cx="7969282" cy="6046429"/>
          </a:xfrm>
          <a:custGeom>
            <a:avLst/>
            <a:gdLst/>
            <a:ahLst/>
            <a:cxnLst/>
            <a:rect l="l" t="t" r="r" b="b"/>
            <a:pathLst>
              <a:path w="7969282" h="6046429">
                <a:moveTo>
                  <a:pt x="0" y="0"/>
                </a:moveTo>
                <a:lnTo>
                  <a:pt x="7969282" y="0"/>
                </a:lnTo>
                <a:lnTo>
                  <a:pt x="7969282" y="6046429"/>
                </a:lnTo>
                <a:lnTo>
                  <a:pt x="0" y="604642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7499918" y="9638067"/>
            <a:ext cx="547464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78</a:t>
            </a:r>
            <a:endParaRPr lang="pt-PT" dirty="0"/>
          </a:p>
        </p:txBody>
      </p:sp>
      <p:sp>
        <p:nvSpPr>
          <p:cNvPr id="14" name="TextBox 14"/>
          <p:cNvSpPr txBox="1"/>
          <p:nvPr/>
        </p:nvSpPr>
        <p:spPr>
          <a:xfrm>
            <a:off x="637324" y="508889"/>
            <a:ext cx="12466603" cy="927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20"/>
              </a:lnSpc>
            </a:pPr>
            <a:r>
              <a:rPr lang="en-US" sz="6000">
                <a:solidFill>
                  <a:srgbClr val="1F2020"/>
                </a:solidFill>
                <a:latin typeface="Anton"/>
                <a:ea typeface="Anton"/>
                <a:cs typeface="Anton"/>
                <a:sym typeface="Anton"/>
              </a:rPr>
              <a:t>Técnicas para Ajustes Hiperparâmetros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37324" y="1309659"/>
            <a:ext cx="6148589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E300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Bayesian Optimization 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37324" y="2010106"/>
            <a:ext cx="3937618" cy="4193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Representação Gráfica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735174" y="9106980"/>
            <a:ext cx="3496059" cy="3569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59"/>
              </a:lnSpc>
            </a:pPr>
            <a:r>
              <a:rPr lang="en-US" sz="2114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Fonte:</a:t>
            </a:r>
            <a:r>
              <a:rPr lang="en-US" sz="211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Autoria Própria</a:t>
            </a: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59300" y="9258300"/>
            <a:ext cx="1028700" cy="1028700"/>
            <a:chOff x="0" y="0"/>
            <a:chExt cx="270933" cy="2709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6129617" y="-142129"/>
            <a:ext cx="4316765" cy="4316765"/>
          </a:xfrm>
          <a:custGeom>
            <a:avLst/>
            <a:gdLst/>
            <a:ahLst/>
            <a:cxnLst/>
            <a:rect l="l" t="t" r="r" b="b"/>
            <a:pathLst>
              <a:path w="4316765" h="4316765">
                <a:moveTo>
                  <a:pt x="0" y="0"/>
                </a:moveTo>
                <a:lnTo>
                  <a:pt x="4316766" y="0"/>
                </a:lnTo>
                <a:lnTo>
                  <a:pt x="4316766" y="4316765"/>
                </a:lnTo>
                <a:lnTo>
                  <a:pt x="0" y="43167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7499918" y="9638067"/>
            <a:ext cx="547464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79</a:t>
            </a:r>
            <a:endParaRPr lang="pt-PT" dirty="0"/>
          </a:p>
        </p:txBody>
      </p:sp>
      <p:sp>
        <p:nvSpPr>
          <p:cNvPr id="13" name="TextBox 13"/>
          <p:cNvSpPr txBox="1"/>
          <p:nvPr/>
        </p:nvSpPr>
        <p:spPr>
          <a:xfrm>
            <a:off x="673043" y="633904"/>
            <a:ext cx="13017697" cy="927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20"/>
              </a:lnSpc>
            </a:pPr>
            <a:r>
              <a:rPr lang="en-US" sz="6000">
                <a:solidFill>
                  <a:srgbClr val="1F2020"/>
                </a:solidFill>
                <a:latin typeface="Anton"/>
                <a:ea typeface="Anton"/>
                <a:cs typeface="Anton"/>
                <a:sym typeface="Anton"/>
              </a:rPr>
              <a:t>Técnicas para Ajustes Hiperparâmetros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73043" y="1434674"/>
            <a:ext cx="6148589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E300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Bayesian Optimization 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69495" y="2831019"/>
            <a:ext cx="2183845" cy="4193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500" b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Canva Sans Bold"/>
              </a:rPr>
              <a:t>Vantagens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33564" y="5408920"/>
            <a:ext cx="3023948" cy="4193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500" b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Canva Sans Bold"/>
              </a:rPr>
              <a:t>Desvantagens</a:t>
            </a:r>
          </a:p>
        </p:txBody>
      </p:sp>
      <p:sp>
        <p:nvSpPr>
          <p:cNvPr id="17" name="Freeform 17"/>
          <p:cNvSpPr/>
          <p:nvPr/>
        </p:nvSpPr>
        <p:spPr>
          <a:xfrm>
            <a:off x="2813256" y="2825067"/>
            <a:ext cx="469953" cy="458420"/>
          </a:xfrm>
          <a:custGeom>
            <a:avLst/>
            <a:gdLst/>
            <a:ahLst/>
            <a:cxnLst/>
            <a:rect l="l" t="t" r="r" b="b"/>
            <a:pathLst>
              <a:path w="469953" h="458420">
                <a:moveTo>
                  <a:pt x="0" y="0"/>
                </a:moveTo>
                <a:lnTo>
                  <a:pt x="469952" y="0"/>
                </a:lnTo>
                <a:lnTo>
                  <a:pt x="469952" y="458420"/>
                </a:lnTo>
                <a:lnTo>
                  <a:pt x="0" y="4584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3291917" y="5402968"/>
            <a:ext cx="437463" cy="410496"/>
          </a:xfrm>
          <a:custGeom>
            <a:avLst/>
            <a:gdLst/>
            <a:ahLst/>
            <a:cxnLst/>
            <a:rect l="l" t="t" r="r" b="b"/>
            <a:pathLst>
              <a:path w="437463" h="410496">
                <a:moveTo>
                  <a:pt x="0" y="0"/>
                </a:moveTo>
                <a:lnTo>
                  <a:pt x="437463" y="0"/>
                </a:lnTo>
                <a:lnTo>
                  <a:pt x="437463" y="410495"/>
                </a:lnTo>
                <a:lnTo>
                  <a:pt x="0" y="41049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564356" y="3425171"/>
            <a:ext cx="14831496" cy="17659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40222" lvl="1" indent="-270111" algn="just">
              <a:lnSpc>
                <a:spcPts val="3503"/>
              </a:lnSpc>
              <a:buFont typeface="Arial"/>
              <a:buChar char="•"/>
            </a:pP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Eficiência de Dados;</a:t>
            </a:r>
          </a:p>
          <a:p>
            <a:pPr marL="540222" lvl="1" indent="-270111" algn="just">
              <a:lnSpc>
                <a:spcPts val="3503"/>
              </a:lnSpc>
              <a:buFont typeface="Arial"/>
              <a:buChar char="•"/>
            </a:pP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Busca Inteligente;</a:t>
            </a:r>
          </a:p>
          <a:p>
            <a:pPr marL="540222" lvl="1" indent="-270111" algn="just">
              <a:lnSpc>
                <a:spcPts val="3503"/>
              </a:lnSpc>
              <a:buFont typeface="Arial"/>
              <a:buChar char="•"/>
            </a:pP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Desempenho Superior.</a:t>
            </a:r>
          </a:p>
          <a:p>
            <a:pPr algn="just">
              <a:lnSpc>
                <a:spcPts val="3503"/>
              </a:lnSpc>
            </a:pPr>
            <a:endParaRPr lang="en-US" sz="2500">
              <a:solidFill>
                <a:srgbClr val="1F202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635365" y="5955147"/>
            <a:ext cx="14760487" cy="17659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40222" lvl="1" indent="-270111" algn="just">
              <a:lnSpc>
                <a:spcPts val="3503"/>
              </a:lnSpc>
              <a:buFont typeface="Arial"/>
              <a:buChar char="•"/>
            </a:pP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Complexidade de Implementação;</a:t>
            </a:r>
          </a:p>
          <a:p>
            <a:pPr marL="540222" lvl="1" indent="-270111" algn="just">
              <a:lnSpc>
                <a:spcPts val="3503"/>
              </a:lnSpc>
              <a:buFont typeface="Arial"/>
              <a:buChar char="•"/>
            </a:pP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Custo de Overhead;</a:t>
            </a:r>
          </a:p>
          <a:p>
            <a:pPr marL="540222" lvl="1" indent="-270111" algn="just">
              <a:lnSpc>
                <a:spcPts val="3503"/>
              </a:lnSpc>
              <a:buFont typeface="Arial"/>
              <a:buChar char="•"/>
            </a:pP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Dificuldade de Paralelização;</a:t>
            </a:r>
          </a:p>
          <a:p>
            <a:pPr marL="540222" lvl="1" indent="-270111" algn="just">
              <a:lnSpc>
                <a:spcPts val="3503"/>
              </a:lnSpc>
              <a:buFont typeface="Arial"/>
              <a:buChar char="•"/>
            </a:pP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Risco de Mínimos Locais.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59300" y="9258300"/>
            <a:ext cx="1028700" cy="1028700"/>
            <a:chOff x="0" y="0"/>
            <a:chExt cx="270933" cy="2709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-2539665" y="5347776"/>
            <a:ext cx="8229600" cy="8229600"/>
          </a:xfrm>
          <a:custGeom>
            <a:avLst/>
            <a:gdLst/>
            <a:ahLst/>
            <a:cxnLst/>
            <a:rect l="l" t="t" r="r" b="b"/>
            <a:pathLst>
              <a:path w="8229600" h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5889000" y="1031011"/>
            <a:ext cx="4316765" cy="4316765"/>
          </a:xfrm>
          <a:custGeom>
            <a:avLst/>
            <a:gdLst/>
            <a:ahLst/>
            <a:cxnLst/>
            <a:rect l="l" t="t" r="r" b="b"/>
            <a:pathLst>
              <a:path w="4316765" h="4316765">
                <a:moveTo>
                  <a:pt x="0" y="0"/>
                </a:moveTo>
                <a:lnTo>
                  <a:pt x="4316765" y="0"/>
                </a:lnTo>
                <a:lnTo>
                  <a:pt x="4316765" y="4316765"/>
                </a:lnTo>
                <a:lnTo>
                  <a:pt x="0" y="43167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4165299" y="1709991"/>
            <a:ext cx="9609059" cy="4043812"/>
          </a:xfrm>
          <a:custGeom>
            <a:avLst/>
            <a:gdLst/>
            <a:ahLst/>
            <a:cxnLst/>
            <a:rect l="l" t="t" r="r" b="b"/>
            <a:pathLst>
              <a:path w="9609059" h="4043812">
                <a:moveTo>
                  <a:pt x="0" y="0"/>
                </a:moveTo>
                <a:lnTo>
                  <a:pt x="9609059" y="0"/>
                </a:lnTo>
                <a:lnTo>
                  <a:pt x="9609059" y="4043812"/>
                </a:lnTo>
                <a:lnTo>
                  <a:pt x="0" y="40438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3449434" y="6547857"/>
            <a:ext cx="11040788" cy="674715"/>
          </a:xfrm>
          <a:custGeom>
            <a:avLst/>
            <a:gdLst/>
            <a:ahLst/>
            <a:cxnLst/>
            <a:rect l="l" t="t" r="r" b="b"/>
            <a:pathLst>
              <a:path w="11040788" h="674715">
                <a:moveTo>
                  <a:pt x="0" y="0"/>
                </a:moveTo>
                <a:lnTo>
                  <a:pt x="11040789" y="0"/>
                </a:lnTo>
                <a:lnTo>
                  <a:pt x="11040789" y="674715"/>
                </a:lnTo>
                <a:lnTo>
                  <a:pt x="0" y="67471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7499918" y="9638067"/>
            <a:ext cx="547464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8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14571" y="284815"/>
            <a:ext cx="12544600" cy="927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20"/>
              </a:lnSpc>
            </a:pPr>
            <a:r>
              <a:rPr lang="en-US" sz="6000">
                <a:solidFill>
                  <a:srgbClr val="1F2020"/>
                </a:solidFill>
                <a:latin typeface="Anton"/>
                <a:ea typeface="Anton"/>
                <a:cs typeface="Anton"/>
                <a:sym typeface="Anton"/>
              </a:rPr>
              <a:t>A ESTRUTURA DE UM </a:t>
            </a:r>
            <a:r>
              <a:rPr lang="en-US" sz="6000">
                <a:solidFill>
                  <a:srgbClr val="7402C6"/>
                </a:solidFill>
                <a:latin typeface="Anton"/>
                <a:ea typeface="Anton"/>
                <a:cs typeface="Anton"/>
                <a:sym typeface="Anton"/>
              </a:rPr>
              <a:t>MLP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670538" y="5970173"/>
            <a:ext cx="1736675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Fonte: medium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670538" y="7184472"/>
            <a:ext cx="1736675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Fonte: medium</a:t>
            </a: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59300" y="9258300"/>
            <a:ext cx="1028700" cy="1028700"/>
            <a:chOff x="0" y="0"/>
            <a:chExt cx="270933" cy="2709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6129617" y="-142129"/>
            <a:ext cx="4316765" cy="4316765"/>
          </a:xfrm>
          <a:custGeom>
            <a:avLst/>
            <a:gdLst/>
            <a:ahLst/>
            <a:cxnLst/>
            <a:rect l="l" t="t" r="r" b="b"/>
            <a:pathLst>
              <a:path w="4316765" h="4316765">
                <a:moveTo>
                  <a:pt x="0" y="0"/>
                </a:moveTo>
                <a:lnTo>
                  <a:pt x="4316766" y="0"/>
                </a:lnTo>
                <a:lnTo>
                  <a:pt x="4316766" y="4316765"/>
                </a:lnTo>
                <a:lnTo>
                  <a:pt x="0" y="43167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7499918" y="9638067"/>
            <a:ext cx="547464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</a:rPr>
              <a:t>80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12308" y="705342"/>
            <a:ext cx="13553483" cy="927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20"/>
              </a:lnSpc>
            </a:pPr>
            <a:r>
              <a:rPr lang="en-US" sz="6000">
                <a:solidFill>
                  <a:srgbClr val="1F2020"/>
                </a:solidFill>
                <a:latin typeface="Anton"/>
                <a:ea typeface="Anton"/>
                <a:cs typeface="Anton"/>
                <a:sym typeface="Anton"/>
              </a:rPr>
              <a:t>Técnicas para Ajustes Hiperparâmetros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12308" y="1506112"/>
            <a:ext cx="6148589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E300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Hyperband                                                              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12308" y="2777443"/>
            <a:ext cx="2427185" cy="4193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500" b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Canva Sans Bold"/>
              </a:rPr>
              <a:t>Definição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512308" y="3626860"/>
            <a:ext cx="16960232" cy="11760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083"/>
              </a:lnSpc>
            </a:pP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Uma abordagem de alta velocidade baseada no conceito de Successive Halving (Metade Sucessiva). Ele aloca um orçamento (ex: épocas, subconjunto de dados) a um grande número de configurações e elimina iterativamente as de pior desempenho, focando os recursos nas mais promissoras.</a:t>
            </a: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59300" y="9258300"/>
            <a:ext cx="1028700" cy="1028700"/>
            <a:chOff x="0" y="0"/>
            <a:chExt cx="270933" cy="2709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6129617" y="-142129"/>
            <a:ext cx="4316765" cy="4316765"/>
          </a:xfrm>
          <a:custGeom>
            <a:avLst/>
            <a:gdLst/>
            <a:ahLst/>
            <a:cxnLst/>
            <a:rect l="l" t="t" r="r" b="b"/>
            <a:pathLst>
              <a:path w="4316765" h="4316765">
                <a:moveTo>
                  <a:pt x="0" y="0"/>
                </a:moveTo>
                <a:lnTo>
                  <a:pt x="4316766" y="0"/>
                </a:lnTo>
                <a:lnTo>
                  <a:pt x="4316766" y="4316765"/>
                </a:lnTo>
                <a:lnTo>
                  <a:pt x="0" y="43167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7499918" y="9638067"/>
            <a:ext cx="547464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</a:rPr>
              <a:t>81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05152" y="598185"/>
            <a:ext cx="14150502" cy="927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20"/>
              </a:lnSpc>
            </a:pPr>
            <a:r>
              <a:rPr lang="en-US" sz="6000">
                <a:solidFill>
                  <a:srgbClr val="1F2020"/>
                </a:solidFill>
                <a:latin typeface="Anton"/>
                <a:ea typeface="Anton"/>
                <a:cs typeface="Anton"/>
                <a:sym typeface="Anton"/>
              </a:rPr>
              <a:t>Técnicas para Ajustes Hiperparâmetros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05152" y="1398956"/>
            <a:ext cx="6148589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E300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Hyperband                                                              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05152" y="2921829"/>
            <a:ext cx="5140124" cy="4194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500" b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Canva Sans Bold"/>
              </a:rPr>
              <a:t>Como Funciona (Algoritmo)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05152" y="3792982"/>
            <a:ext cx="16764719" cy="33721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783"/>
              </a:lnSpc>
            </a:pPr>
            <a:r>
              <a:rPr lang="en-US" sz="2500" b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PT Sans Bold"/>
              </a:rPr>
              <a:t>P1 </a:t>
            </a: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PT Sans"/>
              </a:rPr>
              <a:t>- Começa com n configurações aleatórias;</a:t>
            </a:r>
          </a:p>
          <a:p>
            <a:pPr algn="just">
              <a:lnSpc>
                <a:spcPts val="3783"/>
              </a:lnSpc>
            </a:pPr>
            <a:r>
              <a:rPr lang="en-US" sz="2500" b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PT Sans Bold"/>
              </a:rPr>
              <a:t>P2</a:t>
            </a: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PT Sans"/>
              </a:rPr>
              <a:t> - Treina todas por um recurso mínimo r (ex: 1 época);</a:t>
            </a:r>
          </a:p>
          <a:p>
            <a:pPr algn="just">
              <a:lnSpc>
                <a:spcPts val="3783"/>
              </a:lnSpc>
            </a:pPr>
            <a:r>
              <a:rPr lang="en-US" sz="2500" b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PT Sans Bold"/>
              </a:rPr>
              <a:t>P3 </a:t>
            </a: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PT Sans"/>
              </a:rPr>
              <a:t>- Elimina a metade com pior desempenho;</a:t>
            </a:r>
          </a:p>
          <a:p>
            <a:pPr algn="just">
              <a:lnSpc>
                <a:spcPts val="3783"/>
              </a:lnSpc>
            </a:pPr>
            <a:r>
              <a:rPr lang="en-US" sz="2500" b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PT Sans Bold"/>
              </a:rPr>
              <a:t>P4 </a:t>
            </a: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PT Sans"/>
              </a:rPr>
              <a:t>- Dobra o recurso (2r) para as sobreviventes e repete até que reste uma única configuração;</a:t>
            </a:r>
          </a:p>
          <a:p>
            <a:pPr algn="just">
              <a:lnSpc>
                <a:spcPts val="3783"/>
              </a:lnSpc>
            </a:pPr>
            <a:r>
              <a:rPr lang="en-US" sz="2500" b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PT Sans Bold"/>
              </a:rPr>
              <a:t>P5</a:t>
            </a: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PT Sans"/>
              </a:rPr>
              <a:t> O Hyperband repete esse processo com diferentes valores iniciais de n para mitigar o dilema "poucas configurações bem treinadas vs. muitas mal treinadas".</a:t>
            </a:r>
          </a:p>
          <a:p>
            <a:pPr algn="just">
              <a:lnSpc>
                <a:spcPts val="3783"/>
              </a:lnSpc>
            </a:pPr>
            <a:endParaRPr lang="en-US" sz="2500">
              <a:solidFill>
                <a:srgbClr val="1F2020"/>
              </a:solidFill>
              <a:latin typeface="Open Sans"/>
              <a:ea typeface="Open Sans"/>
              <a:cs typeface="Open Sans"/>
              <a:sym typeface="PT Sans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59300" y="9258300"/>
            <a:ext cx="1028700" cy="1028700"/>
            <a:chOff x="0" y="0"/>
            <a:chExt cx="270933" cy="2709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6129617" y="-142129"/>
            <a:ext cx="4316765" cy="4316765"/>
          </a:xfrm>
          <a:custGeom>
            <a:avLst/>
            <a:gdLst/>
            <a:ahLst/>
            <a:cxnLst/>
            <a:rect l="l" t="t" r="r" b="b"/>
            <a:pathLst>
              <a:path w="4316765" h="4316765">
                <a:moveTo>
                  <a:pt x="0" y="0"/>
                </a:moveTo>
                <a:lnTo>
                  <a:pt x="4316766" y="0"/>
                </a:lnTo>
                <a:lnTo>
                  <a:pt x="4316766" y="4316765"/>
                </a:lnTo>
                <a:lnTo>
                  <a:pt x="0" y="43167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3665084" y="3275330"/>
            <a:ext cx="9636238" cy="5685380"/>
          </a:xfrm>
          <a:custGeom>
            <a:avLst/>
            <a:gdLst/>
            <a:ahLst/>
            <a:cxnLst/>
            <a:rect l="l" t="t" r="r" b="b"/>
            <a:pathLst>
              <a:path w="9636238" h="5685380">
                <a:moveTo>
                  <a:pt x="0" y="0"/>
                </a:moveTo>
                <a:lnTo>
                  <a:pt x="9636238" y="0"/>
                </a:lnTo>
                <a:lnTo>
                  <a:pt x="9636238" y="5685380"/>
                </a:lnTo>
                <a:lnTo>
                  <a:pt x="0" y="56853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7499918" y="9638067"/>
            <a:ext cx="547464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82</a:t>
            </a:r>
            <a:endParaRPr lang="pt-PT" dirty="0"/>
          </a:p>
        </p:txBody>
      </p:sp>
      <p:sp>
        <p:nvSpPr>
          <p:cNvPr id="14" name="TextBox 14"/>
          <p:cNvSpPr txBox="1"/>
          <p:nvPr/>
        </p:nvSpPr>
        <p:spPr>
          <a:xfrm>
            <a:off x="637324" y="544607"/>
            <a:ext cx="13675949" cy="927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20"/>
              </a:lnSpc>
            </a:pPr>
            <a:r>
              <a:rPr lang="en-US" sz="6000">
                <a:solidFill>
                  <a:srgbClr val="1F2020"/>
                </a:solidFill>
                <a:latin typeface="Anton"/>
                <a:ea typeface="Anton"/>
                <a:cs typeface="Anton"/>
                <a:sym typeface="Anton"/>
              </a:rPr>
              <a:t>Técnicas para Ajustes Hiperparâmetros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37324" y="1345377"/>
            <a:ext cx="6148589" cy="4222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E300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Hyperband                                                              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37324" y="2236989"/>
            <a:ext cx="4559592" cy="4193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Representação Conceitual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572918" y="9220200"/>
            <a:ext cx="3557292" cy="3569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59"/>
              </a:lnSpc>
            </a:pPr>
            <a:r>
              <a:rPr lang="en-US" sz="2114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Fonte:</a:t>
            </a:r>
            <a:r>
              <a:rPr lang="en-US" sz="211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Autoria Própria</a:t>
            </a: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59300" y="9258300"/>
            <a:ext cx="1028700" cy="1028700"/>
            <a:chOff x="0" y="0"/>
            <a:chExt cx="270933" cy="2709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6129617" y="-142129"/>
            <a:ext cx="4316765" cy="4316765"/>
          </a:xfrm>
          <a:custGeom>
            <a:avLst/>
            <a:gdLst/>
            <a:ahLst/>
            <a:cxnLst/>
            <a:rect l="l" t="t" r="r" b="b"/>
            <a:pathLst>
              <a:path w="4316765" h="4316765">
                <a:moveTo>
                  <a:pt x="0" y="0"/>
                </a:moveTo>
                <a:lnTo>
                  <a:pt x="4316766" y="0"/>
                </a:lnTo>
                <a:lnTo>
                  <a:pt x="4316766" y="4316765"/>
                </a:lnTo>
                <a:lnTo>
                  <a:pt x="0" y="43167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7499918" y="9638067"/>
            <a:ext cx="547464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83</a:t>
            </a:r>
            <a:endParaRPr lang="pt-PT" dirty="0"/>
          </a:p>
        </p:txBody>
      </p:sp>
      <p:sp>
        <p:nvSpPr>
          <p:cNvPr id="13" name="TextBox 13"/>
          <p:cNvSpPr txBox="1"/>
          <p:nvPr/>
        </p:nvSpPr>
        <p:spPr>
          <a:xfrm>
            <a:off x="458730" y="616045"/>
            <a:ext cx="13017697" cy="927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20"/>
              </a:lnSpc>
            </a:pPr>
            <a:r>
              <a:rPr lang="en-US" sz="6000">
                <a:solidFill>
                  <a:srgbClr val="1F2020"/>
                </a:solidFill>
                <a:latin typeface="Anton"/>
                <a:ea typeface="Anton"/>
                <a:cs typeface="Anton"/>
                <a:sym typeface="Anton"/>
              </a:rPr>
              <a:t>Técnicas para Ajustes Hiperparâmetros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58730" y="1416815"/>
            <a:ext cx="6148589" cy="4953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99"/>
              </a:lnSpc>
              <a:spcBef>
                <a:spcPct val="0"/>
              </a:spcBef>
            </a:pPr>
            <a:endParaRPr/>
          </a:p>
        </p:txBody>
      </p:sp>
      <p:sp>
        <p:nvSpPr>
          <p:cNvPr id="15" name="TextBox 15"/>
          <p:cNvSpPr txBox="1"/>
          <p:nvPr/>
        </p:nvSpPr>
        <p:spPr>
          <a:xfrm>
            <a:off x="494448" y="2777442"/>
            <a:ext cx="2165986" cy="4193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500" b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Canva Sans Bold"/>
              </a:rPr>
              <a:t>Vantagens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58517" y="5373202"/>
            <a:ext cx="2809636" cy="4193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500" b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Canva Sans Bold"/>
              </a:rPr>
              <a:t>Desvantagens</a:t>
            </a:r>
          </a:p>
        </p:txBody>
      </p:sp>
      <p:sp>
        <p:nvSpPr>
          <p:cNvPr id="17" name="Freeform 17"/>
          <p:cNvSpPr/>
          <p:nvPr/>
        </p:nvSpPr>
        <p:spPr>
          <a:xfrm>
            <a:off x="2190982" y="2729604"/>
            <a:ext cx="469953" cy="458420"/>
          </a:xfrm>
          <a:custGeom>
            <a:avLst/>
            <a:gdLst/>
            <a:ahLst/>
            <a:cxnLst/>
            <a:rect l="l" t="t" r="r" b="b"/>
            <a:pathLst>
              <a:path w="469953" h="458420">
                <a:moveTo>
                  <a:pt x="0" y="0"/>
                </a:moveTo>
                <a:lnTo>
                  <a:pt x="469953" y="0"/>
                </a:lnTo>
                <a:lnTo>
                  <a:pt x="469953" y="458420"/>
                </a:lnTo>
                <a:lnTo>
                  <a:pt x="0" y="4584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2825082" y="5367122"/>
            <a:ext cx="437463" cy="410496"/>
          </a:xfrm>
          <a:custGeom>
            <a:avLst/>
            <a:gdLst/>
            <a:ahLst/>
            <a:cxnLst/>
            <a:rect l="l" t="t" r="r" b="b"/>
            <a:pathLst>
              <a:path w="437463" h="410496">
                <a:moveTo>
                  <a:pt x="0" y="0"/>
                </a:moveTo>
                <a:lnTo>
                  <a:pt x="437462" y="0"/>
                </a:lnTo>
                <a:lnTo>
                  <a:pt x="437462" y="410496"/>
                </a:lnTo>
                <a:lnTo>
                  <a:pt x="0" y="41049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189309" y="3407312"/>
            <a:ext cx="14831496" cy="13080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40222" lvl="1" indent="-270111" algn="just">
              <a:lnSpc>
                <a:spcPts val="3503"/>
              </a:lnSpc>
              <a:buFont typeface="Arial"/>
              <a:buChar char="•"/>
            </a:pP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Velocidade e Eficiência;</a:t>
            </a:r>
          </a:p>
          <a:p>
            <a:pPr marL="540222" lvl="1" indent="-270111" algn="just">
              <a:lnSpc>
                <a:spcPts val="3503"/>
              </a:lnSpc>
              <a:buFont typeface="Arial"/>
              <a:buChar char="•"/>
            </a:pP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Simplicidade Conceitual;</a:t>
            </a:r>
          </a:p>
          <a:p>
            <a:pPr marL="540222" lvl="1" indent="-270111" algn="just">
              <a:lnSpc>
                <a:spcPts val="3503"/>
              </a:lnSpc>
              <a:buFont typeface="Arial"/>
              <a:buChar char="•"/>
            </a:pP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Ideal para Deep Learning.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60318" y="5937288"/>
            <a:ext cx="14256227" cy="17659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40222" lvl="1" indent="-270111" algn="just">
              <a:lnSpc>
                <a:spcPts val="3503"/>
              </a:lnSpc>
              <a:buFont typeface="Arial"/>
              <a:buChar char="•"/>
            </a:pP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Geração por Amostragem Aleatória (Não Adaptativa);</a:t>
            </a:r>
          </a:p>
          <a:p>
            <a:pPr marL="540222" lvl="1" indent="-270111" algn="just">
              <a:lnSpc>
                <a:spcPts val="3503"/>
              </a:lnSpc>
              <a:buFont typeface="Arial"/>
              <a:buChar char="•"/>
            </a:pP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Risco de Eliminação de modelos com convergência lenta que poderiam se tornar os melhores a longo prazo;</a:t>
            </a:r>
          </a:p>
          <a:p>
            <a:pPr marL="540222" lvl="1" indent="-270111" algn="just">
              <a:lnSpc>
                <a:spcPts val="3503"/>
              </a:lnSpc>
              <a:buFont typeface="Arial"/>
              <a:buChar char="•"/>
            </a:pP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Requer modelos que permitam avaliações parciais (multi-fidelidade).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494235" y="1416815"/>
            <a:ext cx="6148589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E300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Hyperband                                                              </a:t>
            </a: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59300" y="9258300"/>
            <a:ext cx="1028700" cy="1028700"/>
            <a:chOff x="0" y="0"/>
            <a:chExt cx="270933" cy="2709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6512322" y="-966282"/>
            <a:ext cx="4316765" cy="4316765"/>
          </a:xfrm>
          <a:custGeom>
            <a:avLst/>
            <a:gdLst/>
            <a:ahLst/>
            <a:cxnLst/>
            <a:rect l="l" t="t" r="r" b="b"/>
            <a:pathLst>
              <a:path w="4316765" h="4316765">
                <a:moveTo>
                  <a:pt x="0" y="0"/>
                </a:moveTo>
                <a:lnTo>
                  <a:pt x="4316765" y="0"/>
                </a:lnTo>
                <a:lnTo>
                  <a:pt x="4316765" y="4316765"/>
                </a:lnTo>
                <a:lnTo>
                  <a:pt x="0" y="43167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3093763" y="3026442"/>
            <a:ext cx="12100474" cy="5762851"/>
          </a:xfrm>
          <a:custGeom>
            <a:avLst/>
            <a:gdLst/>
            <a:ahLst/>
            <a:cxnLst/>
            <a:rect l="l" t="t" r="r" b="b"/>
            <a:pathLst>
              <a:path w="12100474" h="5762851">
                <a:moveTo>
                  <a:pt x="0" y="0"/>
                </a:moveTo>
                <a:lnTo>
                  <a:pt x="12100474" y="0"/>
                </a:lnTo>
                <a:lnTo>
                  <a:pt x="12100474" y="5762851"/>
                </a:lnTo>
                <a:lnTo>
                  <a:pt x="0" y="576285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7499918" y="9638067"/>
            <a:ext cx="547464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84</a:t>
            </a:r>
            <a:endParaRPr lang="pt-PT" dirty="0"/>
          </a:p>
        </p:txBody>
      </p:sp>
      <p:sp>
        <p:nvSpPr>
          <p:cNvPr id="14" name="TextBox 14"/>
          <p:cNvSpPr txBox="1"/>
          <p:nvPr/>
        </p:nvSpPr>
        <p:spPr>
          <a:xfrm>
            <a:off x="405152" y="544607"/>
            <a:ext cx="12604377" cy="927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20"/>
              </a:lnSpc>
            </a:pPr>
            <a:r>
              <a:rPr lang="en-US" sz="6000">
                <a:solidFill>
                  <a:srgbClr val="1F2020"/>
                </a:solidFill>
                <a:latin typeface="Anton"/>
                <a:ea typeface="Anton"/>
                <a:cs typeface="Anton"/>
                <a:sym typeface="Anton"/>
              </a:rPr>
              <a:t>Técnicas para Ajustes Hiperparâmetros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05152" y="1345377"/>
            <a:ext cx="6148589" cy="4953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99"/>
              </a:lnSpc>
              <a:spcBef>
                <a:spcPct val="0"/>
              </a:spcBef>
            </a:pPr>
            <a:endParaRPr/>
          </a:p>
        </p:txBody>
      </p:sp>
      <p:sp>
        <p:nvSpPr>
          <p:cNvPr id="16" name="TextBox 16"/>
          <p:cNvSpPr txBox="1"/>
          <p:nvPr/>
        </p:nvSpPr>
        <p:spPr>
          <a:xfrm>
            <a:off x="440657" y="1345377"/>
            <a:ext cx="6148589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E300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Comparativo das Técnicas 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490430" y="9025732"/>
            <a:ext cx="3307140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199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Fonte:</a:t>
            </a:r>
            <a:r>
              <a:rPr lang="en-US" sz="19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Autoria Própria</a:t>
            </a: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>
            <a:off x="15889000" y="1031011"/>
            <a:ext cx="4316765" cy="4316765"/>
          </a:xfrm>
          <a:custGeom>
            <a:avLst/>
            <a:gdLst/>
            <a:ahLst/>
            <a:cxnLst/>
            <a:rect l="l" t="t" r="r" b="b"/>
            <a:pathLst>
              <a:path w="4316765" h="4316765">
                <a:moveTo>
                  <a:pt x="0" y="0"/>
                </a:moveTo>
                <a:lnTo>
                  <a:pt x="4316765" y="0"/>
                </a:lnTo>
                <a:lnTo>
                  <a:pt x="4316765" y="4316765"/>
                </a:lnTo>
                <a:lnTo>
                  <a:pt x="0" y="43167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329707" y="332729"/>
            <a:ext cx="369285" cy="363243"/>
          </a:xfrm>
          <a:custGeom>
            <a:avLst/>
            <a:gdLst/>
            <a:ahLst/>
            <a:cxnLst/>
            <a:rect l="l" t="t" r="r" b="b"/>
            <a:pathLst>
              <a:path w="369285" h="363243">
                <a:moveTo>
                  <a:pt x="0" y="0"/>
                </a:moveTo>
                <a:lnTo>
                  <a:pt x="369286" y="0"/>
                </a:lnTo>
                <a:lnTo>
                  <a:pt x="369286" y="363242"/>
                </a:lnTo>
                <a:lnTo>
                  <a:pt x="0" y="36324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3563150" y="5143500"/>
            <a:ext cx="2869843" cy="2643843"/>
          </a:xfrm>
          <a:custGeom>
            <a:avLst/>
            <a:gdLst/>
            <a:ahLst/>
            <a:cxnLst/>
            <a:rect l="l" t="t" r="r" b="b"/>
            <a:pathLst>
              <a:path w="2869843" h="2643843">
                <a:moveTo>
                  <a:pt x="0" y="0"/>
                </a:moveTo>
                <a:lnTo>
                  <a:pt x="2869842" y="0"/>
                </a:lnTo>
                <a:lnTo>
                  <a:pt x="2869842" y="2643843"/>
                </a:lnTo>
                <a:lnTo>
                  <a:pt x="0" y="264384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488984" y="566737"/>
            <a:ext cx="14774937" cy="927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20"/>
              </a:lnSpc>
            </a:pPr>
            <a:r>
              <a:rPr lang="en-US" sz="6000">
                <a:solidFill>
                  <a:srgbClr val="1F2020"/>
                </a:solidFill>
                <a:latin typeface="Anton"/>
                <a:ea typeface="Anton"/>
                <a:cs typeface="Anton"/>
                <a:sym typeface="Anton"/>
              </a:rPr>
              <a:t>Impacto dos</a:t>
            </a:r>
            <a:r>
              <a:rPr lang="en-US" sz="6000">
                <a:solidFill>
                  <a:srgbClr val="7402C6"/>
                </a:solidFill>
                <a:latin typeface="Anton"/>
                <a:ea typeface="Anton"/>
                <a:cs typeface="Anton"/>
                <a:sym typeface="Anton"/>
              </a:rPr>
              <a:t> Hiperparâmetros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03622" y="2644661"/>
            <a:ext cx="14590878" cy="1717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633" lvl="1" indent="-259316" algn="just">
              <a:lnSpc>
                <a:spcPts val="3363"/>
              </a:lnSpc>
              <a:buFont typeface="Arial"/>
              <a:buChar char="•"/>
            </a:pP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Taxa de Aprendizado (Learning Rate, α);</a:t>
            </a:r>
          </a:p>
          <a:p>
            <a:pPr marL="518633" lvl="1" indent="-259316" algn="just">
              <a:lnSpc>
                <a:spcPts val="3363"/>
              </a:lnSpc>
              <a:buFont typeface="Arial"/>
              <a:buChar char="•"/>
            </a:pP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Número de Neurônios e Camadas (Capacidade do Modelo);</a:t>
            </a:r>
          </a:p>
          <a:p>
            <a:pPr marL="518633" lvl="1" indent="-259316" algn="just">
              <a:lnSpc>
                <a:spcPts val="3363"/>
              </a:lnSpc>
              <a:buFont typeface="Arial"/>
              <a:buChar char="•"/>
            </a:pP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Tamanho do Batch (Batch Size).</a:t>
            </a:r>
          </a:p>
          <a:p>
            <a:pPr algn="just">
              <a:lnSpc>
                <a:spcPts val="3363"/>
              </a:lnSpc>
            </a:pPr>
            <a:endParaRPr lang="en-US" sz="2500">
              <a:solidFill>
                <a:srgbClr val="1F202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5" name="Group 2">
            <a:extLst>
              <a:ext uri="{FF2B5EF4-FFF2-40B4-BE49-F238E27FC236}">
                <a16:creationId xmlns:a16="http://schemas.microsoft.com/office/drawing/2014/main" id="{DE6E311D-E85F-12E7-FE4C-880110537D47}"/>
              </a:ext>
            </a:extLst>
          </p:cNvPr>
          <p:cNvGrpSpPr/>
          <p:nvPr/>
        </p:nvGrpSpPr>
        <p:grpSpPr>
          <a:xfrm>
            <a:off x="17259300" y="9113639"/>
            <a:ext cx="1028700" cy="1173361"/>
            <a:chOff x="0" y="-38100"/>
            <a:chExt cx="270933" cy="309033"/>
          </a:xfrm>
        </p:grpSpPr>
        <p:sp>
          <p:nvSpPr>
            <p:cNvPr id="13" name="Freeform 3">
              <a:extLst>
                <a:ext uri="{FF2B5EF4-FFF2-40B4-BE49-F238E27FC236}">
                  <a16:creationId xmlns:a16="http://schemas.microsoft.com/office/drawing/2014/main" id="{32B18424-E16A-9258-7819-A10DAE1135C1}"/>
                </a:ext>
              </a:extLst>
            </p:cNvPr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4" name="TextBox 4">
              <a:extLst>
                <a:ext uri="{FF2B5EF4-FFF2-40B4-BE49-F238E27FC236}">
                  <a16:creationId xmlns:a16="http://schemas.microsoft.com/office/drawing/2014/main" id="{C6F43365-8F72-8FB1-076E-2A5BF42A91E1}"/>
                </a:ext>
              </a:extLst>
            </p:cNvPr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7" name="TextBox 13">
            <a:extLst>
              <a:ext uri="{FF2B5EF4-FFF2-40B4-BE49-F238E27FC236}">
                <a16:creationId xmlns:a16="http://schemas.microsoft.com/office/drawing/2014/main" id="{01B28DB4-9B07-1C23-251B-EA817AB103A3}"/>
              </a:ext>
            </a:extLst>
          </p:cNvPr>
          <p:cNvSpPr txBox="1"/>
          <p:nvPr/>
        </p:nvSpPr>
        <p:spPr>
          <a:xfrm>
            <a:off x="17499918" y="9638067"/>
            <a:ext cx="547464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85</a:t>
            </a:r>
            <a:endParaRPr lang="pt-PT" dirty="0"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59300" y="9258300"/>
            <a:ext cx="1028700" cy="1028700"/>
            <a:chOff x="0" y="0"/>
            <a:chExt cx="270933" cy="2709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5889000" y="1031011"/>
            <a:ext cx="4316765" cy="4316765"/>
          </a:xfrm>
          <a:custGeom>
            <a:avLst/>
            <a:gdLst/>
            <a:ahLst/>
            <a:cxnLst/>
            <a:rect l="l" t="t" r="r" b="b"/>
            <a:pathLst>
              <a:path w="4316765" h="4316765">
                <a:moveTo>
                  <a:pt x="0" y="0"/>
                </a:moveTo>
                <a:lnTo>
                  <a:pt x="4316765" y="0"/>
                </a:lnTo>
                <a:lnTo>
                  <a:pt x="4316765" y="4316765"/>
                </a:lnTo>
                <a:lnTo>
                  <a:pt x="0" y="43167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5444651" y="5598919"/>
            <a:ext cx="6542747" cy="2800624"/>
          </a:xfrm>
          <a:custGeom>
            <a:avLst/>
            <a:gdLst/>
            <a:ahLst/>
            <a:cxnLst/>
            <a:rect l="l" t="t" r="r" b="b"/>
            <a:pathLst>
              <a:path w="6685622" h="3175671">
                <a:moveTo>
                  <a:pt x="0" y="0"/>
                </a:moveTo>
                <a:lnTo>
                  <a:pt x="6685623" y="0"/>
                </a:lnTo>
                <a:lnTo>
                  <a:pt x="6685623" y="3175670"/>
                </a:lnTo>
                <a:lnTo>
                  <a:pt x="0" y="317567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7499918" y="9638067"/>
            <a:ext cx="547464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86</a:t>
            </a:r>
            <a:endParaRPr lang="pt-PT" dirty="0"/>
          </a:p>
        </p:txBody>
      </p:sp>
      <p:sp>
        <p:nvSpPr>
          <p:cNvPr id="13" name="TextBox 13"/>
          <p:cNvSpPr txBox="1"/>
          <p:nvPr/>
        </p:nvSpPr>
        <p:spPr>
          <a:xfrm>
            <a:off x="512308" y="544607"/>
            <a:ext cx="13094238" cy="927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20"/>
              </a:lnSpc>
            </a:pPr>
            <a:r>
              <a:rPr lang="en-US" sz="6000">
                <a:solidFill>
                  <a:srgbClr val="1F2020"/>
                </a:solidFill>
                <a:latin typeface="Anton"/>
                <a:ea typeface="Anton"/>
                <a:cs typeface="Anton"/>
                <a:sym typeface="Anton"/>
              </a:rPr>
              <a:t>Impacto dos Hiperparâmetros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12308" y="1498459"/>
            <a:ext cx="9994081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E300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Taxa de Aprendizado (Learning Rate, α)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20460" y="2461995"/>
            <a:ext cx="14590878" cy="21538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633" lvl="1" indent="-259316" algn="just">
              <a:lnSpc>
                <a:spcPts val="3363"/>
              </a:lnSpc>
              <a:buFont typeface="Arial"/>
              <a:buChar char="•"/>
            </a:pP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O tamanho do passo que o otimizador dá na direção do gradiente negativo.</a:t>
            </a:r>
          </a:p>
          <a:p>
            <a:pPr marL="518633" lvl="1" indent="-259316" algn="just">
              <a:lnSpc>
                <a:spcPts val="3363"/>
              </a:lnSpc>
              <a:buFont typeface="Arial"/>
              <a:buChar char="•"/>
            </a:pP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Com α muito alta, o otimizador pode divergir (explodir) ou oscilar em torno do mínimo sem conseguir convergir;</a:t>
            </a:r>
          </a:p>
          <a:p>
            <a:pPr marL="518633" lvl="1" indent="-259316" algn="just">
              <a:lnSpc>
                <a:spcPts val="3363"/>
              </a:lnSpc>
              <a:buFont typeface="Arial"/>
              <a:buChar char="•"/>
            </a:pP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Com α muito baixa, a convergência extremamente lenta, risco de parar em um mínimo local ruim.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044595" y="8980090"/>
            <a:ext cx="3307140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199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Fonte:</a:t>
            </a:r>
            <a:r>
              <a:rPr lang="en-US" sz="19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ResearchGate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5237379" y="4640545"/>
            <a:ext cx="6528666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199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Comparação na taxa de Aprendizagem</a:t>
            </a: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59300" y="9258300"/>
            <a:ext cx="1028700" cy="1028700"/>
            <a:chOff x="0" y="0"/>
            <a:chExt cx="270933" cy="2709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5889000" y="1031011"/>
            <a:ext cx="4316765" cy="4316765"/>
          </a:xfrm>
          <a:custGeom>
            <a:avLst/>
            <a:gdLst/>
            <a:ahLst/>
            <a:cxnLst/>
            <a:rect l="l" t="t" r="r" b="b"/>
            <a:pathLst>
              <a:path w="4316765" h="4316765">
                <a:moveTo>
                  <a:pt x="0" y="0"/>
                </a:moveTo>
                <a:lnTo>
                  <a:pt x="4316765" y="0"/>
                </a:lnTo>
                <a:lnTo>
                  <a:pt x="4316765" y="4316765"/>
                </a:lnTo>
                <a:lnTo>
                  <a:pt x="0" y="43167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4484784" y="5097735"/>
            <a:ext cx="10247119" cy="4170486"/>
          </a:xfrm>
          <a:custGeom>
            <a:avLst/>
            <a:gdLst/>
            <a:ahLst/>
            <a:cxnLst/>
            <a:rect l="l" t="t" r="r" b="b"/>
            <a:pathLst>
              <a:path w="10247119" h="4170486">
                <a:moveTo>
                  <a:pt x="0" y="0"/>
                </a:moveTo>
                <a:lnTo>
                  <a:pt x="10247120" y="0"/>
                </a:lnTo>
                <a:lnTo>
                  <a:pt x="10247120" y="4170486"/>
                </a:lnTo>
                <a:lnTo>
                  <a:pt x="0" y="41704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577" t="-3253" r="-9598" b="-4066"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7499918" y="9638067"/>
            <a:ext cx="547464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87</a:t>
            </a:r>
            <a:endParaRPr lang="pt-PT" dirty="0"/>
          </a:p>
        </p:txBody>
      </p:sp>
      <p:sp>
        <p:nvSpPr>
          <p:cNvPr id="13" name="TextBox 13"/>
          <p:cNvSpPr txBox="1"/>
          <p:nvPr/>
        </p:nvSpPr>
        <p:spPr>
          <a:xfrm>
            <a:off x="690902" y="598185"/>
            <a:ext cx="13803936" cy="927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20"/>
              </a:lnSpc>
            </a:pPr>
            <a:r>
              <a:rPr lang="en-US" sz="6000">
                <a:solidFill>
                  <a:srgbClr val="1F2020"/>
                </a:solidFill>
                <a:latin typeface="Anton"/>
                <a:ea typeface="Anton"/>
                <a:cs typeface="Anton"/>
                <a:sym typeface="Anton"/>
              </a:rPr>
              <a:t>Impacto dos Hiperparâmetros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26407" y="1398956"/>
            <a:ext cx="13129636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E300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Número de Neurônios e Camadas (Capacidade do Modelo)                                                              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72580" y="2225884"/>
            <a:ext cx="13922259" cy="13080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40222" lvl="1" indent="-270111" algn="just">
              <a:lnSpc>
                <a:spcPts val="3503"/>
              </a:lnSpc>
              <a:buFont typeface="Arial"/>
              <a:buChar char="•"/>
            </a:pPr>
            <a:r>
              <a:rPr lang="en-US" sz="2502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Determina a complexidade e a capacidade de aprendizado da rede;</a:t>
            </a:r>
          </a:p>
          <a:p>
            <a:pPr marL="540222" lvl="1" indent="-270111" algn="just">
              <a:lnSpc>
                <a:spcPts val="3503"/>
              </a:lnSpc>
              <a:buFont typeface="Arial"/>
              <a:buChar char="•"/>
            </a:pPr>
            <a:r>
              <a:rPr lang="en-US" sz="2502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Com Poucos neurônios/camadas (baixa capacidade), pode levar ao underfitting; </a:t>
            </a:r>
          </a:p>
          <a:p>
            <a:pPr marL="540222" lvl="1" indent="-270111" algn="just">
              <a:lnSpc>
                <a:spcPts val="3503"/>
              </a:lnSpc>
              <a:buFont typeface="Arial"/>
              <a:buChar char="•"/>
            </a:pPr>
            <a:r>
              <a:rPr lang="en-US" sz="2502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Com Muitos neurônios/camadas (alta capacidade), pode levar ao overfitting;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954774" y="9345215"/>
            <a:ext cx="3307140" cy="339725"/>
          </a:xfrm>
          <a:prstGeom prst="rect">
            <a:avLst/>
          </a:prstGeom>
          <a:ln>
            <a:solidFill>
              <a:srgbClr val="4472C4"/>
            </a:solidFill>
          </a:ln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199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Fonte:</a:t>
            </a:r>
            <a:r>
              <a:rPr lang="en-US" sz="19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Scikit-learn.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3402580" y="4301881"/>
            <a:ext cx="12161497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199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Comparação de Modelos: Underfitting, Ajuste Ideal e Overfitting</a:t>
            </a: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59300" y="9258300"/>
            <a:ext cx="1028700" cy="1028700"/>
            <a:chOff x="0" y="0"/>
            <a:chExt cx="270933" cy="2709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5889000" y="1031011"/>
            <a:ext cx="4316765" cy="4316765"/>
          </a:xfrm>
          <a:custGeom>
            <a:avLst/>
            <a:gdLst/>
            <a:ahLst/>
            <a:cxnLst/>
            <a:rect l="l" t="t" r="r" b="b"/>
            <a:pathLst>
              <a:path w="4316765" h="4316765">
                <a:moveTo>
                  <a:pt x="0" y="0"/>
                </a:moveTo>
                <a:lnTo>
                  <a:pt x="4316765" y="0"/>
                </a:lnTo>
                <a:lnTo>
                  <a:pt x="4316765" y="4316765"/>
                </a:lnTo>
                <a:lnTo>
                  <a:pt x="0" y="43167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3645235" y="5175462"/>
            <a:ext cx="10783219" cy="3872611"/>
          </a:xfrm>
          <a:custGeom>
            <a:avLst/>
            <a:gdLst/>
            <a:ahLst/>
            <a:cxnLst/>
            <a:rect l="l" t="t" r="r" b="b"/>
            <a:pathLst>
              <a:path w="10783219" h="3872611">
                <a:moveTo>
                  <a:pt x="0" y="0"/>
                </a:moveTo>
                <a:lnTo>
                  <a:pt x="10783218" y="0"/>
                </a:lnTo>
                <a:lnTo>
                  <a:pt x="10783218" y="3872611"/>
                </a:lnTo>
                <a:lnTo>
                  <a:pt x="0" y="387261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7499918" y="9638067"/>
            <a:ext cx="547464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88</a:t>
            </a:r>
            <a:endParaRPr lang="pt-PT" dirty="0"/>
          </a:p>
        </p:txBody>
      </p:sp>
      <p:sp>
        <p:nvSpPr>
          <p:cNvPr id="13" name="TextBox 13"/>
          <p:cNvSpPr txBox="1"/>
          <p:nvPr/>
        </p:nvSpPr>
        <p:spPr>
          <a:xfrm>
            <a:off x="387293" y="526748"/>
            <a:ext cx="14686288" cy="927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20"/>
              </a:lnSpc>
            </a:pPr>
            <a:r>
              <a:rPr lang="en-US" sz="6000">
                <a:solidFill>
                  <a:srgbClr val="1F2020"/>
                </a:solidFill>
                <a:latin typeface="Anton"/>
                <a:ea typeface="Anton"/>
                <a:cs typeface="Anton"/>
                <a:sym typeface="Anton"/>
              </a:rPr>
              <a:t>Impacto dos Hiperparâmetros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22798" y="1327518"/>
            <a:ext cx="8199518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E300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Tamanho do Batch (Batch Size)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31699" y="1946644"/>
            <a:ext cx="13922259" cy="17461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40222" lvl="1" indent="-270111" algn="just">
              <a:lnSpc>
                <a:spcPts val="3503"/>
              </a:lnSpc>
              <a:buFont typeface="Arial"/>
              <a:buChar char="•"/>
            </a:pPr>
            <a:r>
              <a:rPr lang="en-US" sz="2502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Número de exemplos de treino utilizados em uma única iteração (atualização dos pesos);</a:t>
            </a:r>
          </a:p>
          <a:p>
            <a:pPr marL="540222" lvl="1" indent="-270111" algn="just">
              <a:lnSpc>
                <a:spcPts val="3503"/>
              </a:lnSpc>
              <a:buFont typeface="Arial"/>
              <a:buChar char="•"/>
            </a:pPr>
            <a:r>
              <a:rPr lang="en-US" sz="2502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Lotes pequenos levam a atualizações mais ruidosas, mas podem ajudar na generalização; </a:t>
            </a:r>
          </a:p>
          <a:p>
            <a:pPr marL="540222" lvl="1" indent="-270111" algn="just">
              <a:lnSpc>
                <a:spcPts val="3503"/>
              </a:lnSpc>
              <a:buFont typeface="Arial"/>
              <a:buChar char="•"/>
            </a:pPr>
            <a:r>
              <a:rPr lang="en-US" sz="2502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Lotes grandes são computacionalmente eficientes, mas podem convergir para mínimos "mais nítidos" (pior generalização).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383274" y="9222184"/>
            <a:ext cx="3307140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199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Fonte:</a:t>
            </a:r>
            <a:r>
              <a:rPr lang="en-US" sz="19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Deep Learning Book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711A0D5-1F57-DEC8-2356-D6C8EC3970C6}"/>
              </a:ext>
            </a:extLst>
          </p:cNvPr>
          <p:cNvSpPr txBox="1"/>
          <p:nvPr/>
        </p:nvSpPr>
        <p:spPr>
          <a:xfrm>
            <a:off x="2188143" y="4462615"/>
            <a:ext cx="13929575" cy="3338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1950" err="1">
                <a:solidFill>
                  <a:srgbClr val="000000"/>
                </a:solidFill>
                <a:latin typeface="Canva Sans Bold"/>
                <a:ea typeface="+mn-lt"/>
                <a:cs typeface="+mn-lt"/>
                <a:sym typeface="Canva Sans Bold"/>
              </a:rPr>
              <a:t>Evolução</a:t>
            </a:r>
            <a:r>
              <a:rPr lang="en-US" sz="1950">
                <a:solidFill>
                  <a:srgbClr val="000000"/>
                </a:solidFill>
                <a:latin typeface="Canva Sans Bold"/>
                <a:ea typeface="+mn-lt"/>
                <a:cs typeface="+mn-lt"/>
                <a:sym typeface="Canva Sans Bold"/>
              </a:rPr>
              <a:t> da </a:t>
            </a:r>
            <a:r>
              <a:rPr lang="en-US" sz="1950" err="1">
                <a:solidFill>
                  <a:srgbClr val="000000"/>
                </a:solidFill>
                <a:latin typeface="Canva Sans Bold"/>
                <a:ea typeface="+mn-lt"/>
                <a:cs typeface="+mn-lt"/>
                <a:sym typeface="Canva Sans Bold"/>
              </a:rPr>
              <a:t>acurácia</a:t>
            </a:r>
            <a:r>
              <a:rPr lang="en-US" sz="1950">
                <a:solidFill>
                  <a:srgbClr val="000000"/>
                </a:solidFill>
                <a:latin typeface="Canva Sans Bold"/>
                <a:ea typeface="+mn-lt"/>
                <a:cs typeface="+mn-lt"/>
                <a:sym typeface="Canva Sans Bold"/>
              </a:rPr>
              <a:t> de </a:t>
            </a:r>
            <a:r>
              <a:rPr lang="en-US" sz="1950" err="1">
                <a:solidFill>
                  <a:srgbClr val="000000"/>
                </a:solidFill>
                <a:latin typeface="Canva Sans Bold"/>
                <a:ea typeface="+mn-lt"/>
                <a:cs typeface="+mn-lt"/>
                <a:sym typeface="Canva Sans Bold"/>
              </a:rPr>
              <a:t>treino</a:t>
            </a:r>
            <a:r>
              <a:rPr lang="en-US" sz="1950">
                <a:solidFill>
                  <a:srgbClr val="000000"/>
                </a:solidFill>
                <a:latin typeface="Canva Sans Bold"/>
                <a:ea typeface="+mn-lt"/>
                <a:cs typeface="+mn-lt"/>
                <a:sym typeface="Canva Sans Bold"/>
              </a:rPr>
              <a:t> (train accuracy) e da </a:t>
            </a:r>
            <a:r>
              <a:rPr lang="en-US" sz="1950" err="1">
                <a:solidFill>
                  <a:srgbClr val="000000"/>
                </a:solidFill>
                <a:latin typeface="Canva Sans Bold"/>
                <a:ea typeface="+mn-lt"/>
                <a:cs typeface="+mn-lt"/>
                <a:sym typeface="Canva Sans Bold"/>
              </a:rPr>
              <a:t>perda</a:t>
            </a:r>
            <a:r>
              <a:rPr lang="en-US" sz="1950">
                <a:solidFill>
                  <a:srgbClr val="000000"/>
                </a:solidFill>
                <a:latin typeface="Canva Sans Bold"/>
                <a:ea typeface="+mn-lt"/>
                <a:cs typeface="+mn-lt"/>
                <a:sym typeface="Canva Sans Bold"/>
              </a:rPr>
              <a:t> de </a:t>
            </a:r>
            <a:r>
              <a:rPr lang="en-US" sz="1950" err="1">
                <a:solidFill>
                  <a:srgbClr val="000000"/>
                </a:solidFill>
                <a:latin typeface="Canva Sans Bold"/>
                <a:ea typeface="+mn-lt"/>
                <a:cs typeface="+mn-lt"/>
                <a:sym typeface="Canva Sans Bold"/>
              </a:rPr>
              <a:t>treino</a:t>
            </a:r>
            <a:r>
              <a:rPr lang="en-US" sz="1950">
                <a:solidFill>
                  <a:srgbClr val="000000"/>
                </a:solidFill>
                <a:latin typeface="Canva Sans Bold"/>
                <a:ea typeface="+mn-lt"/>
                <a:cs typeface="+mn-lt"/>
                <a:sym typeface="Canva Sans Bold"/>
              </a:rPr>
              <a:t> (train loss) </a:t>
            </a:r>
            <a:r>
              <a:rPr lang="en-US" sz="1950" err="1">
                <a:solidFill>
                  <a:srgbClr val="000000"/>
                </a:solidFill>
                <a:latin typeface="Canva Sans Bold"/>
                <a:ea typeface="+mn-lt"/>
                <a:cs typeface="+mn-lt"/>
                <a:sym typeface="Canva Sans Bold"/>
              </a:rPr>
              <a:t>ao</a:t>
            </a:r>
            <a:r>
              <a:rPr lang="en-US" sz="1950">
                <a:solidFill>
                  <a:srgbClr val="000000"/>
                </a:solidFill>
                <a:latin typeface="Canva Sans Bold"/>
                <a:ea typeface="+mn-lt"/>
                <a:cs typeface="+mn-lt"/>
                <a:sym typeface="Canva Sans Bold"/>
              </a:rPr>
              <a:t> </a:t>
            </a:r>
            <a:r>
              <a:rPr lang="en-US" sz="1950" err="1">
                <a:solidFill>
                  <a:srgbClr val="000000"/>
                </a:solidFill>
                <a:latin typeface="Canva Sans Bold"/>
                <a:ea typeface="+mn-lt"/>
                <a:cs typeface="+mn-lt"/>
                <a:sym typeface="Canva Sans Bold"/>
              </a:rPr>
              <a:t>longo</a:t>
            </a:r>
            <a:r>
              <a:rPr lang="en-US" sz="1950">
                <a:solidFill>
                  <a:srgbClr val="000000"/>
                </a:solidFill>
                <a:latin typeface="Canva Sans Bold"/>
                <a:ea typeface="+mn-lt"/>
                <a:cs typeface="+mn-lt"/>
                <a:sym typeface="Canva Sans Bold"/>
              </a:rPr>
              <a:t> das </a:t>
            </a:r>
            <a:r>
              <a:rPr lang="en-US" sz="1950" err="1">
                <a:solidFill>
                  <a:srgbClr val="000000"/>
                </a:solidFill>
                <a:latin typeface="Canva Sans Bold"/>
                <a:ea typeface="+mn-lt"/>
                <a:cs typeface="+mn-lt"/>
                <a:sym typeface="Canva Sans Bold"/>
              </a:rPr>
              <a:t>iterações</a:t>
            </a:r>
            <a:r>
              <a:rPr lang="en-US" sz="1950">
                <a:solidFill>
                  <a:srgbClr val="000000"/>
                </a:solidFill>
                <a:latin typeface="Canva Sans Bold"/>
                <a:ea typeface="+mn-lt"/>
                <a:cs typeface="+mn-lt"/>
                <a:sym typeface="Canva Sans Bold"/>
              </a:rPr>
              <a:t>.</a:t>
            </a:r>
            <a:endParaRPr lang="pt-BR">
              <a:latin typeface="Canva Sans Bold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59300" y="9258300"/>
            <a:ext cx="1028700" cy="1028700"/>
            <a:chOff x="0" y="0"/>
            <a:chExt cx="270933" cy="2709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5889000" y="1031011"/>
            <a:ext cx="4316765" cy="4316765"/>
          </a:xfrm>
          <a:custGeom>
            <a:avLst/>
            <a:gdLst/>
            <a:ahLst/>
            <a:cxnLst/>
            <a:rect l="l" t="t" r="r" b="b"/>
            <a:pathLst>
              <a:path w="4316765" h="4316765">
                <a:moveTo>
                  <a:pt x="0" y="0"/>
                </a:moveTo>
                <a:lnTo>
                  <a:pt x="4316765" y="0"/>
                </a:lnTo>
                <a:lnTo>
                  <a:pt x="4316765" y="4316765"/>
                </a:lnTo>
                <a:lnTo>
                  <a:pt x="0" y="43167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348104" y="702769"/>
            <a:ext cx="579143" cy="569666"/>
          </a:xfrm>
          <a:custGeom>
            <a:avLst/>
            <a:gdLst/>
            <a:ahLst/>
            <a:cxnLst/>
            <a:rect l="l" t="t" r="r" b="b"/>
            <a:pathLst>
              <a:path w="579143" h="569666">
                <a:moveTo>
                  <a:pt x="0" y="0"/>
                </a:moveTo>
                <a:lnTo>
                  <a:pt x="579143" y="0"/>
                </a:lnTo>
                <a:lnTo>
                  <a:pt x="579143" y="569666"/>
                </a:lnTo>
                <a:lnTo>
                  <a:pt x="0" y="5696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329707" y="332729"/>
            <a:ext cx="369285" cy="363243"/>
          </a:xfrm>
          <a:custGeom>
            <a:avLst/>
            <a:gdLst/>
            <a:ahLst/>
            <a:cxnLst/>
            <a:rect l="l" t="t" r="r" b="b"/>
            <a:pathLst>
              <a:path w="369285" h="363243">
                <a:moveTo>
                  <a:pt x="0" y="0"/>
                </a:moveTo>
                <a:lnTo>
                  <a:pt x="369286" y="0"/>
                </a:lnTo>
                <a:lnTo>
                  <a:pt x="369286" y="363242"/>
                </a:lnTo>
                <a:lnTo>
                  <a:pt x="0" y="36324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5542278" y="3546581"/>
            <a:ext cx="6697111" cy="4797482"/>
          </a:xfrm>
          <a:custGeom>
            <a:avLst/>
            <a:gdLst/>
            <a:ahLst/>
            <a:cxnLst/>
            <a:rect l="l" t="t" r="r" b="b"/>
            <a:pathLst>
              <a:path w="6965001" h="5136810">
                <a:moveTo>
                  <a:pt x="0" y="0"/>
                </a:moveTo>
                <a:lnTo>
                  <a:pt x="6965001" y="0"/>
                </a:lnTo>
                <a:lnTo>
                  <a:pt x="6965001" y="5136810"/>
                </a:lnTo>
                <a:lnTo>
                  <a:pt x="0" y="513681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19917" b="-15672"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7514958" y="9638067"/>
            <a:ext cx="547464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89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40225" y="557618"/>
            <a:ext cx="16719075" cy="927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20"/>
              </a:lnSpc>
            </a:pPr>
            <a:r>
              <a:rPr lang="en-US" sz="6000">
                <a:solidFill>
                  <a:srgbClr val="1F2020"/>
                </a:solidFill>
                <a:latin typeface="Anton"/>
                <a:ea typeface="Anton"/>
                <a:cs typeface="Anton"/>
                <a:sym typeface="Anton"/>
              </a:rPr>
              <a:t>Técnicas para Evitar</a:t>
            </a:r>
            <a:r>
              <a:rPr lang="en-US" sz="6000">
                <a:solidFill>
                  <a:srgbClr val="7402C6"/>
                </a:solidFill>
                <a:latin typeface="Anton"/>
                <a:ea typeface="Anton"/>
                <a:cs typeface="Anton"/>
                <a:sym typeface="Anton"/>
              </a:rPr>
              <a:t> Overfitting Hiperparâmetros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493077" y="8663440"/>
            <a:ext cx="3307140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199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Fonte:</a:t>
            </a:r>
            <a:r>
              <a:rPr lang="en-US" sz="19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Reaserch Gate</a:t>
            </a:r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id="{F358E346-C1B6-92A5-0170-EB16A2DFE275}"/>
              </a:ext>
            </a:extLst>
          </p:cNvPr>
          <p:cNvSpPr txBox="1"/>
          <p:nvPr/>
        </p:nvSpPr>
        <p:spPr>
          <a:xfrm>
            <a:off x="1938112" y="2837412"/>
            <a:ext cx="13929575" cy="3338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1950" err="1">
                <a:solidFill>
                  <a:srgbClr val="000000"/>
                </a:solidFill>
                <a:latin typeface="Canva Sans Bold"/>
                <a:ea typeface="+mn-lt"/>
                <a:cs typeface="+mn-lt"/>
                <a:sym typeface="Canva Sans Bold"/>
              </a:rPr>
              <a:t>Representação</a:t>
            </a:r>
            <a:r>
              <a:rPr lang="en-US" sz="1950">
                <a:solidFill>
                  <a:srgbClr val="000000"/>
                </a:solidFill>
                <a:latin typeface="Canva Sans Bold"/>
                <a:ea typeface="+mn-lt"/>
                <a:cs typeface="+mn-lt"/>
                <a:sym typeface="Canva Sans Bold"/>
              </a:rPr>
              <a:t> de </a:t>
            </a:r>
            <a:r>
              <a:rPr lang="en-US" sz="1950" err="1">
                <a:solidFill>
                  <a:srgbClr val="000000"/>
                </a:solidFill>
                <a:latin typeface="Canva Sans Bold"/>
                <a:ea typeface="+mn-lt"/>
                <a:cs typeface="+mn-lt"/>
                <a:sym typeface="Canva Sans Bold"/>
              </a:rPr>
              <a:t>como</a:t>
            </a:r>
            <a:r>
              <a:rPr lang="en-US" sz="1950">
                <a:solidFill>
                  <a:srgbClr val="000000"/>
                </a:solidFill>
                <a:latin typeface="Canva Sans Bold"/>
                <a:ea typeface="+mn-lt"/>
                <a:cs typeface="+mn-lt"/>
                <a:sym typeface="Canva Sans Bold"/>
              </a:rPr>
              <a:t> </a:t>
            </a:r>
            <a:r>
              <a:rPr lang="en-US" sz="1950" err="1">
                <a:solidFill>
                  <a:srgbClr val="000000"/>
                </a:solidFill>
                <a:latin typeface="Canva Sans Bold"/>
                <a:ea typeface="+mn-lt"/>
                <a:cs typeface="+mn-lt"/>
                <a:sym typeface="Canva Sans Bold"/>
              </a:rPr>
              <a:t>funciona</a:t>
            </a:r>
            <a:r>
              <a:rPr lang="en-US" sz="1950">
                <a:solidFill>
                  <a:srgbClr val="000000"/>
                </a:solidFill>
                <a:latin typeface="Canva Sans Bold"/>
                <a:ea typeface="+mn-lt"/>
                <a:cs typeface="+mn-lt"/>
                <a:sym typeface="Canva Sans Bold"/>
              </a:rPr>
              <a:t> a </a:t>
            </a:r>
            <a:r>
              <a:rPr lang="en-US" sz="1950" err="1">
                <a:solidFill>
                  <a:srgbClr val="000000"/>
                </a:solidFill>
                <a:latin typeface="Canva Sans Bold"/>
                <a:ea typeface="+mn-lt"/>
                <a:cs typeface="+mn-lt"/>
                <a:sym typeface="Canva Sans Bold"/>
              </a:rPr>
              <a:t>técnica</a:t>
            </a:r>
            <a:r>
              <a:rPr lang="en-US" sz="1950">
                <a:solidFill>
                  <a:srgbClr val="000000"/>
                </a:solidFill>
                <a:latin typeface="Canva Sans Bold"/>
                <a:ea typeface="+mn-lt"/>
                <a:cs typeface="+mn-lt"/>
                <a:sym typeface="Canva Sans Bold"/>
              </a:rPr>
              <a:t> Overfitting</a:t>
            </a:r>
            <a:endParaRPr lang="en-US" sz="1950">
              <a:latin typeface="Canva Sans Bold"/>
              <a:ea typeface="Calibri"/>
              <a:cs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59300" y="9258300"/>
            <a:ext cx="1028700" cy="1028700"/>
            <a:chOff x="0" y="0"/>
            <a:chExt cx="270933" cy="2709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-2539665" y="5347776"/>
            <a:ext cx="8229600" cy="8229600"/>
          </a:xfrm>
          <a:custGeom>
            <a:avLst/>
            <a:gdLst/>
            <a:ahLst/>
            <a:cxnLst/>
            <a:rect l="l" t="t" r="r" b="b"/>
            <a:pathLst>
              <a:path w="8229600" h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5889000" y="1031011"/>
            <a:ext cx="4316765" cy="4316765"/>
          </a:xfrm>
          <a:custGeom>
            <a:avLst/>
            <a:gdLst/>
            <a:ahLst/>
            <a:cxnLst/>
            <a:rect l="l" t="t" r="r" b="b"/>
            <a:pathLst>
              <a:path w="4316765" h="4316765">
                <a:moveTo>
                  <a:pt x="0" y="0"/>
                </a:moveTo>
                <a:lnTo>
                  <a:pt x="4316765" y="0"/>
                </a:lnTo>
                <a:lnTo>
                  <a:pt x="4316765" y="4316765"/>
                </a:lnTo>
                <a:lnTo>
                  <a:pt x="0" y="43167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3623606" y="3812890"/>
            <a:ext cx="11040788" cy="4784342"/>
          </a:xfrm>
          <a:custGeom>
            <a:avLst/>
            <a:gdLst/>
            <a:ahLst/>
            <a:cxnLst/>
            <a:rect l="l" t="t" r="r" b="b"/>
            <a:pathLst>
              <a:path w="11040788" h="4784342">
                <a:moveTo>
                  <a:pt x="0" y="0"/>
                </a:moveTo>
                <a:lnTo>
                  <a:pt x="11040788" y="0"/>
                </a:lnTo>
                <a:lnTo>
                  <a:pt x="11040788" y="4784342"/>
                </a:lnTo>
                <a:lnTo>
                  <a:pt x="0" y="478434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7499918" y="9638067"/>
            <a:ext cx="547464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9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14571" y="284815"/>
            <a:ext cx="12544600" cy="927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20"/>
              </a:lnSpc>
            </a:pPr>
            <a:r>
              <a:rPr lang="en-US" sz="6000">
                <a:solidFill>
                  <a:srgbClr val="1F2020"/>
                </a:solidFill>
                <a:latin typeface="Anton"/>
                <a:ea typeface="Anton"/>
                <a:cs typeface="Anton"/>
                <a:sym typeface="Anton"/>
              </a:rPr>
              <a:t>A ESTRUTURA DE UM </a:t>
            </a:r>
            <a:r>
              <a:rPr lang="en-US" sz="6000">
                <a:solidFill>
                  <a:srgbClr val="7402C6"/>
                </a:solidFill>
                <a:latin typeface="Anton"/>
                <a:ea typeface="Anton"/>
                <a:cs typeface="Anton"/>
                <a:sym typeface="Anton"/>
              </a:rPr>
              <a:t>MLP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57200" y="1735170"/>
            <a:ext cx="16802100" cy="13148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115" lvl="1" indent="-269875" algn="just">
              <a:lnSpc>
                <a:spcPts val="3499"/>
              </a:lnSpc>
              <a:buFont typeface="Arial"/>
              <a:buChar char="•"/>
            </a:pPr>
            <a:r>
              <a:rPr lang="en-US" sz="2500" spc="-39">
                <a:solidFill>
                  <a:srgbClr val="000000"/>
                </a:solidFill>
                <a:latin typeface="Open Sans"/>
                <a:ea typeface="Canva Sans"/>
                <a:cs typeface="Canva Sans"/>
                <a:sym typeface="Canva Sans"/>
              </a:rPr>
              <a:t>A </a:t>
            </a:r>
            <a:r>
              <a:rPr lang="en-US" sz="2500" spc="-39" err="1">
                <a:solidFill>
                  <a:srgbClr val="000000"/>
                </a:solidFill>
                <a:latin typeface="Open Sans"/>
                <a:ea typeface="Canva Sans"/>
                <a:cs typeface="Canva Sans"/>
                <a:sym typeface="Canva Sans"/>
              </a:rPr>
              <a:t>necessidade</a:t>
            </a:r>
            <a:r>
              <a:rPr lang="en-US" sz="2500" spc="-39">
                <a:solidFill>
                  <a:srgbClr val="000000"/>
                </a:solidFill>
                <a:latin typeface="Open Sans"/>
                <a:ea typeface="Canva Sans"/>
                <a:cs typeface="Canva Sans"/>
                <a:sym typeface="Canva Sans"/>
              </a:rPr>
              <a:t> de </a:t>
            </a:r>
            <a:r>
              <a:rPr lang="en-US" sz="2500" spc="-39" err="1">
                <a:solidFill>
                  <a:srgbClr val="000000"/>
                </a:solidFill>
                <a:latin typeface="Open Sans"/>
                <a:ea typeface="Canva Sans"/>
                <a:cs typeface="Canva Sans"/>
                <a:sym typeface="Canva Sans"/>
              </a:rPr>
              <a:t>retropropagação</a:t>
            </a:r>
            <a:r>
              <a:rPr lang="en-US" sz="2500" spc="-39">
                <a:solidFill>
                  <a:srgbClr val="000000"/>
                </a:solidFill>
                <a:latin typeface="Open Sans"/>
                <a:ea typeface="Canva Sans"/>
                <a:cs typeface="Canva Sans"/>
                <a:sym typeface="Canva Sans"/>
              </a:rPr>
              <a:t>:</a:t>
            </a:r>
            <a:endParaRPr lang="pt-BR" sz="2500">
              <a:latin typeface="Open Sans"/>
              <a:ea typeface="Open Sans"/>
              <a:cs typeface="Open Sans"/>
            </a:endParaRPr>
          </a:p>
          <a:p>
            <a:pPr algn="just">
              <a:lnSpc>
                <a:spcPts val="3499"/>
              </a:lnSpc>
              <a:spcBef>
                <a:spcPct val="0"/>
              </a:spcBef>
            </a:pPr>
            <a:r>
              <a:rPr lang="en-US" sz="2500" spc="-39">
                <a:solidFill>
                  <a:srgbClr val="000000"/>
                </a:solidFill>
                <a:latin typeface="Open Sans"/>
                <a:ea typeface="Canva Sans"/>
                <a:cs typeface="Canva Sans"/>
                <a:sym typeface="Canva Sans"/>
              </a:rPr>
              <a:t>Uma </a:t>
            </a:r>
            <a:r>
              <a:rPr lang="en-US" sz="2500" spc="-39" err="1">
                <a:solidFill>
                  <a:srgbClr val="000000"/>
                </a:solidFill>
                <a:latin typeface="Open Sans"/>
                <a:ea typeface="Canva Sans"/>
                <a:cs typeface="Canva Sans"/>
                <a:sym typeface="Canva Sans"/>
              </a:rPr>
              <a:t>abordagem</a:t>
            </a:r>
            <a:r>
              <a:rPr lang="en-US" sz="2500" spc="-39">
                <a:solidFill>
                  <a:srgbClr val="000000"/>
                </a:solidFill>
                <a:latin typeface="Open Sans"/>
                <a:ea typeface="Canva Sans"/>
                <a:cs typeface="Canva Sans"/>
                <a:sym typeface="Canva Sans"/>
              </a:rPr>
              <a:t> </a:t>
            </a:r>
            <a:r>
              <a:rPr lang="en-US" sz="2500" spc="-39" err="1">
                <a:solidFill>
                  <a:srgbClr val="000000"/>
                </a:solidFill>
                <a:latin typeface="Open Sans"/>
                <a:ea typeface="Canva Sans"/>
                <a:cs typeface="Canva Sans"/>
                <a:sym typeface="Canva Sans"/>
              </a:rPr>
              <a:t>ingênua</a:t>
            </a:r>
            <a:r>
              <a:rPr lang="en-US" sz="2500" spc="-39">
                <a:solidFill>
                  <a:srgbClr val="000000"/>
                </a:solidFill>
                <a:latin typeface="Open Sans"/>
                <a:ea typeface="Canva Sans"/>
                <a:cs typeface="Canva Sans"/>
                <a:sym typeface="Canva Sans"/>
              </a:rPr>
              <a:t> </a:t>
            </a:r>
            <a:r>
              <a:rPr lang="en-US" sz="2500" spc="-39" err="1">
                <a:solidFill>
                  <a:srgbClr val="000000"/>
                </a:solidFill>
                <a:latin typeface="Open Sans"/>
                <a:ea typeface="Canva Sans"/>
                <a:cs typeface="Canva Sans"/>
                <a:sym typeface="Canva Sans"/>
              </a:rPr>
              <a:t>envolveria</a:t>
            </a:r>
            <a:r>
              <a:rPr lang="en-US" sz="2500" spc="-39">
                <a:solidFill>
                  <a:srgbClr val="000000"/>
                </a:solidFill>
                <a:latin typeface="Open Sans"/>
                <a:ea typeface="Canva Sans"/>
                <a:cs typeface="Canva Sans"/>
                <a:sym typeface="Canva Sans"/>
              </a:rPr>
              <a:t> </a:t>
            </a:r>
            <a:r>
              <a:rPr lang="en-US" sz="2500" spc="-39" err="1">
                <a:solidFill>
                  <a:srgbClr val="000000"/>
                </a:solidFill>
                <a:latin typeface="Open Sans"/>
                <a:ea typeface="Canva Sans"/>
                <a:cs typeface="Canva Sans"/>
                <a:sym typeface="Canva Sans"/>
              </a:rPr>
              <a:t>perturbar</a:t>
            </a:r>
            <a:r>
              <a:rPr lang="en-US" sz="2500" spc="-39">
                <a:solidFill>
                  <a:srgbClr val="000000"/>
                </a:solidFill>
                <a:latin typeface="Open Sans"/>
                <a:ea typeface="Canva Sans"/>
                <a:cs typeface="Canva Sans"/>
                <a:sym typeface="Canva Sans"/>
              </a:rPr>
              <a:t> </a:t>
            </a:r>
            <a:r>
              <a:rPr lang="en-US" sz="2500" spc="-39" err="1">
                <a:solidFill>
                  <a:srgbClr val="000000"/>
                </a:solidFill>
                <a:latin typeface="Open Sans"/>
                <a:ea typeface="Canva Sans"/>
                <a:cs typeface="Canva Sans"/>
                <a:sym typeface="Canva Sans"/>
              </a:rPr>
              <a:t>cada</a:t>
            </a:r>
            <a:r>
              <a:rPr lang="en-US" sz="2500" spc="-39">
                <a:solidFill>
                  <a:srgbClr val="000000"/>
                </a:solidFill>
                <a:latin typeface="Open Sans"/>
                <a:ea typeface="Canva Sans"/>
                <a:cs typeface="Canva Sans"/>
                <a:sym typeface="Canva Sans"/>
              </a:rPr>
              <a:t> </a:t>
            </a:r>
            <a:r>
              <a:rPr lang="en-US" sz="2500" spc="-39" err="1">
                <a:solidFill>
                  <a:srgbClr val="000000"/>
                </a:solidFill>
                <a:latin typeface="Open Sans"/>
                <a:ea typeface="Canva Sans"/>
                <a:cs typeface="Canva Sans"/>
                <a:sym typeface="Canva Sans"/>
              </a:rPr>
              <a:t>parâmetro</a:t>
            </a:r>
            <a:r>
              <a:rPr lang="en-US" sz="2500" spc="-39">
                <a:solidFill>
                  <a:srgbClr val="000000"/>
                </a:solidFill>
                <a:latin typeface="Open Sans"/>
                <a:ea typeface="Canva Sans"/>
                <a:cs typeface="Canva Sans"/>
                <a:sym typeface="Canva Sans"/>
              </a:rPr>
              <a:t> </a:t>
            </a:r>
            <a:r>
              <a:rPr lang="en-US" sz="2500" spc="-39" err="1">
                <a:solidFill>
                  <a:srgbClr val="000000"/>
                </a:solidFill>
                <a:latin typeface="Open Sans"/>
                <a:ea typeface="Canva Sans"/>
                <a:cs typeface="Canva Sans"/>
                <a:sym typeface="Canva Sans"/>
              </a:rPr>
              <a:t>individualmente</a:t>
            </a:r>
            <a:r>
              <a:rPr lang="en-US" sz="2500" spc="-39">
                <a:solidFill>
                  <a:srgbClr val="000000"/>
                </a:solidFill>
                <a:latin typeface="Open Sans"/>
                <a:ea typeface="Canva Sans"/>
                <a:cs typeface="Canva Sans"/>
                <a:sym typeface="Canva Sans"/>
              </a:rPr>
              <a:t> e </a:t>
            </a:r>
            <a:r>
              <a:rPr lang="en-US" sz="2500" spc="-39" err="1">
                <a:solidFill>
                  <a:srgbClr val="000000"/>
                </a:solidFill>
                <a:latin typeface="Open Sans"/>
                <a:ea typeface="Canva Sans"/>
                <a:cs typeface="Canva Sans"/>
                <a:sym typeface="Canva Sans"/>
              </a:rPr>
              <a:t>observar</a:t>
            </a:r>
            <a:r>
              <a:rPr lang="en-US" sz="2500" spc="-39">
                <a:solidFill>
                  <a:srgbClr val="000000"/>
                </a:solidFill>
                <a:latin typeface="Open Sans"/>
                <a:ea typeface="Canva Sans"/>
                <a:cs typeface="Canva Sans"/>
                <a:sym typeface="Canva Sans"/>
              </a:rPr>
              <a:t> a </a:t>
            </a:r>
            <a:r>
              <a:rPr lang="en-US" sz="2500" spc="-39" err="1">
                <a:solidFill>
                  <a:srgbClr val="000000"/>
                </a:solidFill>
                <a:latin typeface="Open Sans"/>
                <a:ea typeface="Canva Sans"/>
                <a:cs typeface="Canva Sans"/>
                <a:sym typeface="Canva Sans"/>
              </a:rPr>
              <a:t>variação</a:t>
            </a:r>
            <a:r>
              <a:rPr lang="en-US" sz="2500" spc="-39">
                <a:solidFill>
                  <a:srgbClr val="000000"/>
                </a:solidFill>
                <a:latin typeface="Open Sans"/>
                <a:ea typeface="Canva Sans"/>
                <a:cs typeface="Canva Sans"/>
                <a:sym typeface="Canva Sans"/>
              </a:rPr>
              <a:t> </a:t>
            </a:r>
            <a:r>
              <a:rPr lang="en-US" sz="2500" spc="-39" err="1">
                <a:solidFill>
                  <a:srgbClr val="000000"/>
                </a:solidFill>
                <a:latin typeface="Open Sans"/>
                <a:ea typeface="Canva Sans"/>
                <a:cs typeface="Canva Sans"/>
                <a:sym typeface="Canva Sans"/>
              </a:rPr>
              <a:t>na</a:t>
            </a:r>
            <a:r>
              <a:rPr lang="en-US" sz="2500" spc="-39">
                <a:solidFill>
                  <a:srgbClr val="000000"/>
                </a:solidFill>
                <a:latin typeface="Open Sans"/>
                <a:ea typeface="Canva Sans"/>
                <a:cs typeface="Canva Sans"/>
                <a:sym typeface="Canva Sans"/>
              </a:rPr>
              <a:t> </a:t>
            </a:r>
            <a:r>
              <a:rPr lang="en-US" sz="2500" spc="-39" err="1">
                <a:solidFill>
                  <a:srgbClr val="000000"/>
                </a:solidFill>
                <a:latin typeface="Open Sans"/>
                <a:ea typeface="Canva Sans"/>
                <a:cs typeface="Canva Sans"/>
                <a:sym typeface="Canva Sans"/>
              </a:rPr>
              <a:t>função</a:t>
            </a:r>
            <a:r>
              <a:rPr lang="en-US" sz="2500" spc="-39">
                <a:solidFill>
                  <a:srgbClr val="000000"/>
                </a:solidFill>
                <a:latin typeface="Open Sans"/>
                <a:ea typeface="Canva Sans"/>
                <a:cs typeface="Canva Sans"/>
                <a:sym typeface="Canva Sans"/>
              </a:rPr>
              <a:t> de </a:t>
            </a:r>
            <a:r>
              <a:rPr lang="en-US" sz="2500" spc="-39" err="1">
                <a:solidFill>
                  <a:srgbClr val="000000"/>
                </a:solidFill>
                <a:latin typeface="Open Sans"/>
                <a:ea typeface="Canva Sans"/>
                <a:cs typeface="Canva Sans"/>
                <a:sym typeface="Canva Sans"/>
              </a:rPr>
              <a:t>custo</a:t>
            </a:r>
            <a:r>
              <a:rPr lang="en-US" sz="2500" spc="-39">
                <a:solidFill>
                  <a:srgbClr val="000000"/>
                </a:solidFill>
                <a:latin typeface="Open Sans"/>
                <a:ea typeface="Canva Sans"/>
                <a:cs typeface="Canva Sans"/>
                <a:sym typeface="Canva Sans"/>
              </a:rPr>
              <a:t> ℒ( </a:t>
            </a:r>
            <a:r>
              <a:rPr lang="en-US" sz="2500" i="1" spc="-39">
                <a:solidFill>
                  <a:srgbClr val="000000"/>
                </a:solidFill>
                <a:latin typeface="Open Sans"/>
                <a:ea typeface="Canva Sans Italics"/>
                <a:cs typeface="Canva Sans Italics"/>
                <a:sym typeface="Canva Sans Italics"/>
              </a:rPr>
              <a:t>θ</a:t>
            </a:r>
            <a:r>
              <a:rPr lang="en-US" sz="2500" spc="-39">
                <a:solidFill>
                  <a:srgbClr val="000000"/>
                </a:solidFill>
                <a:latin typeface="Open Sans"/>
                <a:ea typeface="Canva Sans"/>
                <a:cs typeface="Canva Sans"/>
                <a:sym typeface="Canva Sans"/>
              </a:rPr>
              <a:t> ). Esse </a:t>
            </a:r>
            <a:r>
              <a:rPr lang="en-US" sz="2500" spc="-39" err="1">
                <a:solidFill>
                  <a:srgbClr val="000000"/>
                </a:solidFill>
                <a:latin typeface="Open Sans"/>
                <a:ea typeface="Canva Sans"/>
                <a:cs typeface="Canva Sans"/>
                <a:sym typeface="Canva Sans"/>
              </a:rPr>
              <a:t>método</a:t>
            </a:r>
            <a:r>
              <a:rPr lang="en-US" sz="2500" spc="-39">
                <a:solidFill>
                  <a:srgbClr val="000000"/>
                </a:solidFill>
                <a:latin typeface="Open Sans"/>
                <a:ea typeface="Canva Sans"/>
                <a:cs typeface="Canva Sans"/>
                <a:sym typeface="Canva Sans"/>
              </a:rPr>
              <a:t> é </a:t>
            </a:r>
            <a:r>
              <a:rPr lang="en-US" sz="2500" spc="-39" err="1">
                <a:solidFill>
                  <a:srgbClr val="000000"/>
                </a:solidFill>
                <a:latin typeface="Open Sans"/>
                <a:ea typeface="Canva Sans"/>
                <a:cs typeface="Canva Sans"/>
                <a:sym typeface="Canva Sans"/>
              </a:rPr>
              <a:t>computacionalmente</a:t>
            </a:r>
            <a:r>
              <a:rPr lang="en-US" sz="2500" spc="-39">
                <a:solidFill>
                  <a:srgbClr val="000000"/>
                </a:solidFill>
                <a:latin typeface="Open Sans"/>
                <a:ea typeface="Canva Sans"/>
                <a:cs typeface="Canva Sans"/>
                <a:sym typeface="Canva Sans"/>
              </a:rPr>
              <a:t> </a:t>
            </a:r>
            <a:r>
              <a:rPr lang="en-US" sz="2500" spc="-39" err="1">
                <a:solidFill>
                  <a:srgbClr val="000000"/>
                </a:solidFill>
                <a:latin typeface="Open Sans"/>
                <a:ea typeface="Canva Sans"/>
                <a:cs typeface="Canva Sans"/>
                <a:sym typeface="Canva Sans"/>
              </a:rPr>
              <a:t>proibitivo</a:t>
            </a:r>
            <a:r>
              <a:rPr lang="en-US" sz="2500" spc="-39">
                <a:solidFill>
                  <a:srgbClr val="000000"/>
                </a:solidFill>
                <a:latin typeface="Open Sans"/>
                <a:ea typeface="Canva Sans"/>
                <a:cs typeface="Canva Sans"/>
                <a:sym typeface="Canva Sans"/>
              </a:rPr>
              <a:t>, </a:t>
            </a:r>
            <a:r>
              <a:rPr lang="en-US" sz="2500" spc="-39" err="1">
                <a:solidFill>
                  <a:srgbClr val="000000"/>
                </a:solidFill>
                <a:latin typeface="Open Sans"/>
                <a:ea typeface="Canva Sans"/>
                <a:cs typeface="Canva Sans"/>
                <a:sym typeface="Canva Sans"/>
              </a:rPr>
              <a:t>especialmente</a:t>
            </a:r>
            <a:r>
              <a:rPr lang="en-US" sz="2500" spc="-39">
                <a:solidFill>
                  <a:srgbClr val="000000"/>
                </a:solidFill>
                <a:latin typeface="Open Sans"/>
                <a:ea typeface="Canva Sans"/>
                <a:cs typeface="Canva Sans"/>
                <a:sym typeface="Canva Sans"/>
              </a:rPr>
              <a:t> para redes com </a:t>
            </a:r>
            <a:r>
              <a:rPr lang="en-US" sz="2500" spc="-39" err="1">
                <a:solidFill>
                  <a:srgbClr val="000000"/>
                </a:solidFill>
                <a:latin typeface="Open Sans"/>
                <a:ea typeface="Canva Sans"/>
                <a:cs typeface="Canva Sans"/>
                <a:sym typeface="Canva Sans"/>
              </a:rPr>
              <a:t>milhões</a:t>
            </a:r>
            <a:r>
              <a:rPr lang="en-US" sz="2500" spc="-39">
                <a:solidFill>
                  <a:srgbClr val="000000"/>
                </a:solidFill>
                <a:latin typeface="Open Sans"/>
                <a:ea typeface="Canva Sans"/>
                <a:cs typeface="Canva Sans"/>
                <a:sym typeface="Canva Sans"/>
              </a:rPr>
              <a:t> de </a:t>
            </a:r>
            <a:r>
              <a:rPr lang="en-US" sz="2500" spc="-39" err="1">
                <a:solidFill>
                  <a:srgbClr val="000000"/>
                </a:solidFill>
                <a:latin typeface="Open Sans"/>
                <a:ea typeface="Canva Sans"/>
                <a:cs typeface="Canva Sans"/>
                <a:sym typeface="Canva Sans"/>
              </a:rPr>
              <a:t>parâmetros</a:t>
            </a:r>
            <a:endParaRPr lang="en-US" sz="2500" spc="-39" err="1">
              <a:solidFill>
                <a:srgbClr val="000000"/>
              </a:solidFill>
              <a:latin typeface="Open Sans"/>
              <a:ea typeface="Canva Sans"/>
              <a:cs typeface="Canva Sans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8275662" y="8729743"/>
            <a:ext cx="1736675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Fonte: medium</a:t>
            </a: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59300" y="9258300"/>
            <a:ext cx="1028700" cy="1028700"/>
            <a:chOff x="0" y="0"/>
            <a:chExt cx="270933" cy="2709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5889000" y="1031011"/>
            <a:ext cx="4316765" cy="4316765"/>
          </a:xfrm>
          <a:custGeom>
            <a:avLst/>
            <a:gdLst/>
            <a:ahLst/>
            <a:cxnLst/>
            <a:rect l="l" t="t" r="r" b="b"/>
            <a:pathLst>
              <a:path w="4316765" h="4316765">
                <a:moveTo>
                  <a:pt x="0" y="0"/>
                </a:moveTo>
                <a:lnTo>
                  <a:pt x="4316765" y="0"/>
                </a:lnTo>
                <a:lnTo>
                  <a:pt x="4316765" y="4316765"/>
                </a:lnTo>
                <a:lnTo>
                  <a:pt x="0" y="43167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6107450" y="4598339"/>
            <a:ext cx="5251568" cy="3910524"/>
          </a:xfrm>
          <a:custGeom>
            <a:avLst/>
            <a:gdLst/>
            <a:ahLst/>
            <a:cxnLst/>
            <a:rect l="l" t="t" r="r" b="b"/>
            <a:pathLst>
              <a:path w="5251568" h="3910524">
                <a:moveTo>
                  <a:pt x="0" y="0"/>
                </a:moveTo>
                <a:lnTo>
                  <a:pt x="5251568" y="0"/>
                </a:lnTo>
                <a:lnTo>
                  <a:pt x="5251568" y="3910525"/>
                </a:lnTo>
                <a:lnTo>
                  <a:pt x="0" y="39105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7499918" y="9638067"/>
            <a:ext cx="547464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90</a:t>
            </a:r>
            <a:endParaRPr lang="pt-PT" dirty="0"/>
          </a:p>
        </p:txBody>
      </p:sp>
      <p:sp>
        <p:nvSpPr>
          <p:cNvPr id="13" name="TextBox 13"/>
          <p:cNvSpPr txBox="1"/>
          <p:nvPr/>
        </p:nvSpPr>
        <p:spPr>
          <a:xfrm>
            <a:off x="423012" y="544607"/>
            <a:ext cx="16615117" cy="927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20"/>
              </a:lnSpc>
            </a:pPr>
            <a:r>
              <a:rPr lang="en-US" sz="6000">
                <a:solidFill>
                  <a:srgbClr val="1F2020"/>
                </a:solidFill>
                <a:latin typeface="Anton"/>
                <a:ea typeface="Anton"/>
                <a:cs typeface="Anton"/>
                <a:sym typeface="Anton"/>
              </a:rPr>
              <a:t>Técnicas para Evitar Overfitting (Hiperparâmetros)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58517" y="1345377"/>
            <a:ext cx="6148589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E300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Dropout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58517" y="2159874"/>
            <a:ext cx="14860300" cy="13080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40222" lvl="1" indent="-270111" algn="just">
              <a:lnSpc>
                <a:spcPts val="3503"/>
              </a:lnSpc>
              <a:buFont typeface="Arial"/>
              <a:buChar char="•"/>
            </a:pPr>
            <a:r>
              <a:rPr lang="en-US" sz="2502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Uma técnica de regularização onde a contribuição de neurônios é temporariamente removida da rede durante o treino;</a:t>
            </a:r>
          </a:p>
          <a:p>
            <a:pPr marL="540222" lvl="1" indent="-270111" algn="just">
              <a:lnSpc>
                <a:spcPts val="3503"/>
              </a:lnSpc>
              <a:buFont typeface="Arial"/>
              <a:buChar char="•"/>
            </a:pPr>
            <a:r>
              <a:rPr lang="en-US" sz="2502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O Hiperparâmetro Principal é a Taxa de Dropout.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839277" y="8506483"/>
            <a:ext cx="3307140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199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Fonte:</a:t>
            </a:r>
            <a:r>
              <a:rPr lang="en-US" sz="19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Medium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F5B72F5-7FCF-55F9-9325-108D2431C1DC}"/>
              </a:ext>
            </a:extLst>
          </p:cNvPr>
          <p:cNvSpPr txBox="1"/>
          <p:nvPr/>
        </p:nvSpPr>
        <p:spPr>
          <a:xfrm>
            <a:off x="1777378" y="4266162"/>
            <a:ext cx="13929575" cy="3338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1950" err="1">
                <a:solidFill>
                  <a:srgbClr val="000000"/>
                </a:solidFill>
                <a:latin typeface="Canva Sans Bold"/>
                <a:ea typeface="+mn-lt"/>
                <a:cs typeface="+mn-lt"/>
                <a:sym typeface="Canva Sans Bold"/>
              </a:rPr>
              <a:t>Representação</a:t>
            </a:r>
            <a:r>
              <a:rPr lang="en-US" sz="1950">
                <a:solidFill>
                  <a:srgbClr val="000000"/>
                </a:solidFill>
                <a:latin typeface="Canva Sans Bold"/>
                <a:ea typeface="+mn-lt"/>
                <a:cs typeface="+mn-lt"/>
                <a:sym typeface="Canva Sans Bold"/>
              </a:rPr>
              <a:t> de </a:t>
            </a:r>
            <a:r>
              <a:rPr lang="en-US" sz="1950" err="1">
                <a:solidFill>
                  <a:srgbClr val="000000"/>
                </a:solidFill>
                <a:latin typeface="Canva Sans Bold"/>
                <a:ea typeface="+mn-lt"/>
                <a:cs typeface="+mn-lt"/>
                <a:sym typeface="Canva Sans Bold"/>
              </a:rPr>
              <a:t>como</a:t>
            </a:r>
            <a:r>
              <a:rPr lang="en-US" sz="1950">
                <a:solidFill>
                  <a:srgbClr val="000000"/>
                </a:solidFill>
                <a:latin typeface="Canva Sans Bold"/>
                <a:ea typeface="+mn-lt"/>
                <a:cs typeface="+mn-lt"/>
                <a:sym typeface="Canva Sans Bold"/>
              </a:rPr>
              <a:t> </a:t>
            </a:r>
            <a:r>
              <a:rPr lang="en-US" sz="1950" err="1">
                <a:solidFill>
                  <a:srgbClr val="000000"/>
                </a:solidFill>
                <a:latin typeface="Canva Sans Bold"/>
                <a:ea typeface="+mn-lt"/>
                <a:cs typeface="+mn-lt"/>
                <a:sym typeface="Canva Sans Bold"/>
              </a:rPr>
              <a:t>funciona</a:t>
            </a:r>
            <a:r>
              <a:rPr lang="en-US" sz="1950">
                <a:solidFill>
                  <a:srgbClr val="000000"/>
                </a:solidFill>
                <a:latin typeface="Canva Sans Bold"/>
                <a:ea typeface="+mn-lt"/>
                <a:cs typeface="+mn-lt"/>
                <a:sym typeface="Canva Sans Bold"/>
              </a:rPr>
              <a:t> a </a:t>
            </a:r>
            <a:r>
              <a:rPr lang="en-US" sz="1950" err="1">
                <a:solidFill>
                  <a:srgbClr val="000000"/>
                </a:solidFill>
                <a:latin typeface="Canva Sans Bold"/>
                <a:ea typeface="+mn-lt"/>
                <a:cs typeface="+mn-lt"/>
                <a:sym typeface="Canva Sans Bold"/>
              </a:rPr>
              <a:t>técnica</a:t>
            </a:r>
            <a:r>
              <a:rPr lang="en-US" sz="1950">
                <a:solidFill>
                  <a:srgbClr val="000000"/>
                </a:solidFill>
                <a:latin typeface="Canva Sans Bold"/>
                <a:ea typeface="+mn-lt"/>
                <a:cs typeface="+mn-lt"/>
                <a:sym typeface="Canva Sans Bold"/>
              </a:rPr>
              <a:t> de Dropout</a:t>
            </a:r>
            <a:endParaRPr lang="pt-BR">
              <a:latin typeface="Canva Sans Bold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59300" y="9258300"/>
            <a:ext cx="1028700" cy="1028700"/>
            <a:chOff x="0" y="0"/>
            <a:chExt cx="270933" cy="2709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5889000" y="1031011"/>
            <a:ext cx="4316765" cy="4316765"/>
          </a:xfrm>
          <a:custGeom>
            <a:avLst/>
            <a:gdLst/>
            <a:ahLst/>
            <a:cxnLst/>
            <a:rect l="l" t="t" r="r" b="b"/>
            <a:pathLst>
              <a:path w="4316765" h="4316765">
                <a:moveTo>
                  <a:pt x="0" y="0"/>
                </a:moveTo>
                <a:lnTo>
                  <a:pt x="4316765" y="0"/>
                </a:lnTo>
                <a:lnTo>
                  <a:pt x="4316765" y="4316765"/>
                </a:lnTo>
                <a:lnTo>
                  <a:pt x="0" y="43167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3231654" y="4719735"/>
            <a:ext cx="3403757" cy="3776707"/>
          </a:xfrm>
          <a:custGeom>
            <a:avLst/>
            <a:gdLst/>
            <a:ahLst/>
            <a:cxnLst/>
            <a:rect l="l" t="t" r="r" b="b"/>
            <a:pathLst>
              <a:path w="3403757" h="3776707">
                <a:moveTo>
                  <a:pt x="0" y="0"/>
                </a:moveTo>
                <a:lnTo>
                  <a:pt x="3403757" y="0"/>
                </a:lnTo>
                <a:lnTo>
                  <a:pt x="3403757" y="3776707"/>
                </a:lnTo>
                <a:lnTo>
                  <a:pt x="0" y="37767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7499918" y="9638067"/>
            <a:ext cx="547464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</a:rPr>
              <a:t>91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87293" y="491029"/>
            <a:ext cx="16201796" cy="927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20"/>
              </a:lnSpc>
            </a:pPr>
            <a:r>
              <a:rPr lang="en-US" sz="6000">
                <a:solidFill>
                  <a:srgbClr val="1F2020"/>
                </a:solidFill>
                <a:latin typeface="Anton"/>
                <a:ea typeface="Anton"/>
                <a:cs typeface="Anton"/>
                <a:sym typeface="Anton"/>
              </a:rPr>
              <a:t>Técnicas para Evitar Overfitting (Hiperparâmetros)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22798" y="1291799"/>
            <a:ext cx="6148589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E300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Regularização L1/L2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22798" y="2106296"/>
            <a:ext cx="14860300" cy="13080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40222" lvl="1" indent="-270111" algn="just">
              <a:lnSpc>
                <a:spcPts val="3503"/>
              </a:lnSpc>
              <a:buFont typeface="Arial"/>
              <a:buChar char="•"/>
            </a:pPr>
            <a:r>
              <a:rPr lang="en-US" sz="2502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Adiciona um termo de penalidade à função de perda, cuja intensidade é controlada por um hiperparâmetro;</a:t>
            </a:r>
          </a:p>
          <a:p>
            <a:pPr marL="540222" lvl="1" indent="-270111" algn="just">
              <a:lnSpc>
                <a:spcPts val="3503"/>
              </a:lnSpc>
              <a:buFont typeface="Arial"/>
              <a:buChar char="•"/>
            </a:pPr>
            <a:r>
              <a:rPr lang="en-US" sz="2502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O Hiperparâmetro Principal é a Força da Regularização (λ, lambda).</a:t>
            </a: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59300" y="9258300"/>
            <a:ext cx="1028700" cy="1028700"/>
            <a:chOff x="0" y="0"/>
            <a:chExt cx="270933" cy="2709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5889000" y="1031011"/>
            <a:ext cx="4316765" cy="4316765"/>
          </a:xfrm>
          <a:custGeom>
            <a:avLst/>
            <a:gdLst/>
            <a:ahLst/>
            <a:cxnLst/>
            <a:rect l="l" t="t" r="r" b="b"/>
            <a:pathLst>
              <a:path w="4316765" h="4316765">
                <a:moveTo>
                  <a:pt x="0" y="0"/>
                </a:moveTo>
                <a:lnTo>
                  <a:pt x="4316765" y="0"/>
                </a:lnTo>
                <a:lnTo>
                  <a:pt x="4316765" y="4316765"/>
                </a:lnTo>
                <a:lnTo>
                  <a:pt x="0" y="43167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5721666" y="5331424"/>
            <a:ext cx="6826809" cy="3524217"/>
          </a:xfrm>
          <a:custGeom>
            <a:avLst/>
            <a:gdLst/>
            <a:ahLst/>
            <a:cxnLst/>
            <a:rect l="l" t="t" r="r" b="b"/>
            <a:pathLst>
              <a:path w="7380449" h="4202873">
                <a:moveTo>
                  <a:pt x="0" y="0"/>
                </a:moveTo>
                <a:lnTo>
                  <a:pt x="7380450" y="0"/>
                </a:lnTo>
                <a:lnTo>
                  <a:pt x="7380450" y="4202873"/>
                </a:lnTo>
                <a:lnTo>
                  <a:pt x="0" y="420287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093" r="-3093" b="-4889"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7499918" y="9638067"/>
            <a:ext cx="547464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92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87293" y="526748"/>
            <a:ext cx="16989879" cy="927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20"/>
              </a:lnSpc>
            </a:pPr>
            <a:r>
              <a:rPr lang="en-US" sz="6000">
                <a:solidFill>
                  <a:srgbClr val="1F2020"/>
                </a:solidFill>
                <a:latin typeface="Anton"/>
                <a:ea typeface="Anton"/>
                <a:cs typeface="Anton"/>
                <a:sym typeface="Anton"/>
              </a:rPr>
              <a:t>Técnicas para Evitar Overfitting (Hiperparâmetros)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22798" y="1327518"/>
            <a:ext cx="8791132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E300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Early Stopping (parada antecipada)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87293" y="2142015"/>
            <a:ext cx="14860300" cy="13080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40222" lvl="1" indent="-270111" algn="just">
              <a:lnSpc>
                <a:spcPts val="3503"/>
              </a:lnSpc>
              <a:buFont typeface="Arial"/>
              <a:buChar char="•"/>
            </a:pPr>
            <a:r>
              <a:rPr lang="en-US" sz="2502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Técnica que interrompe o treinamento quando a performance em um conjunto de validação para de melhorar;</a:t>
            </a:r>
          </a:p>
          <a:p>
            <a:pPr marL="540222" lvl="1" indent="-270111" algn="just">
              <a:lnSpc>
                <a:spcPts val="3503"/>
              </a:lnSpc>
              <a:buFont typeface="Arial"/>
              <a:buChar char="•"/>
            </a:pPr>
            <a:r>
              <a:rPr lang="en-US" sz="2502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O Hiperparâmetro Principal é a "Paciência" (Patience).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490430" y="9085433"/>
            <a:ext cx="3307140" cy="339725"/>
          </a:xfrm>
          <a:prstGeom prst="rect">
            <a:avLst/>
          </a:prstGeom>
          <a:ln>
            <a:solidFill>
              <a:srgbClr val="4472C4"/>
            </a:solidFill>
          </a:ln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199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Fonte:</a:t>
            </a:r>
            <a:r>
              <a:rPr lang="en-US" sz="19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Deep Learning Book</a:t>
            </a:r>
          </a:p>
        </p:txBody>
      </p:sp>
      <p:sp>
        <p:nvSpPr>
          <p:cNvPr id="20" name="TextBox 16">
            <a:extLst>
              <a:ext uri="{FF2B5EF4-FFF2-40B4-BE49-F238E27FC236}">
                <a16:creationId xmlns:a16="http://schemas.microsoft.com/office/drawing/2014/main" id="{38D28FE6-2670-5EBB-3817-ADBBA1F98C7C}"/>
              </a:ext>
            </a:extLst>
          </p:cNvPr>
          <p:cNvSpPr txBox="1"/>
          <p:nvPr/>
        </p:nvSpPr>
        <p:spPr>
          <a:xfrm>
            <a:off x="1918305" y="4424135"/>
            <a:ext cx="14576404" cy="9186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2000" b="1">
                <a:latin typeface="Canva Sans Bold"/>
                <a:ea typeface="+mn-lt"/>
                <a:cs typeface="+mn-lt"/>
              </a:rPr>
              <a:t>Curvas de </a:t>
            </a:r>
            <a:r>
              <a:rPr lang="en-US" sz="2000" b="1" err="1">
                <a:latin typeface="Canva Sans Bold"/>
                <a:ea typeface="+mn-lt"/>
                <a:cs typeface="+mn-lt"/>
              </a:rPr>
              <a:t>Aprendizagem</a:t>
            </a:r>
            <a:r>
              <a:rPr lang="en-US" sz="2000" b="1">
                <a:latin typeface="Canva Sans Bold"/>
                <a:ea typeface="+mn-lt"/>
                <a:cs typeface="+mn-lt"/>
              </a:rPr>
              <a:t> da </a:t>
            </a:r>
            <a:r>
              <a:rPr lang="en-US" sz="1950" b="1" err="1">
                <a:solidFill>
                  <a:srgbClr val="000000"/>
                </a:solidFill>
                <a:latin typeface="Canva Sans Bold"/>
              </a:rPr>
              <a:t>Acurácia</a:t>
            </a:r>
            <a:r>
              <a:rPr lang="en-US" sz="2000" b="1">
                <a:latin typeface="Canva Sans Bold"/>
                <a:ea typeface="+mn-lt"/>
                <a:cs typeface="+mn-lt"/>
              </a:rPr>
              <a:t> de </a:t>
            </a:r>
            <a:r>
              <a:rPr lang="en-US" sz="2000" b="1" err="1">
                <a:latin typeface="Canva Sans Bold"/>
                <a:ea typeface="+mn-lt"/>
                <a:cs typeface="+mn-lt"/>
              </a:rPr>
              <a:t>Treino</a:t>
            </a:r>
            <a:r>
              <a:rPr lang="en-US" sz="2000" b="1">
                <a:latin typeface="Canva Sans Bold"/>
                <a:ea typeface="+mn-lt"/>
                <a:cs typeface="+mn-lt"/>
              </a:rPr>
              <a:t> e Teste, </a:t>
            </a:r>
            <a:r>
              <a:rPr lang="en-US" sz="2000" b="1" err="1">
                <a:latin typeface="Canva Sans Bold"/>
                <a:ea typeface="+mn-lt"/>
                <a:cs typeface="+mn-lt"/>
              </a:rPr>
              <a:t>Ilustrando</a:t>
            </a:r>
            <a:r>
              <a:rPr lang="en-US" sz="2000" b="1">
                <a:latin typeface="Canva Sans Bold"/>
                <a:ea typeface="+mn-lt"/>
                <a:cs typeface="+mn-lt"/>
              </a:rPr>
              <a:t> Overfitting e o Ponto de Early Stopping.</a:t>
            </a:r>
            <a:endParaRPr lang="pt-BR" sz="2000" b="1">
              <a:latin typeface="Canva Sans Bold"/>
              <a:ea typeface="Calibri"/>
              <a:cs typeface="Calibri"/>
            </a:endParaRPr>
          </a:p>
          <a:p>
            <a:pPr algn="ctr"/>
            <a:endParaRPr lang="en-US"/>
          </a:p>
          <a:p>
            <a:pPr algn="ctr">
              <a:lnSpc>
                <a:spcPts val="2799"/>
              </a:lnSpc>
            </a:pPr>
            <a:endParaRPr lang="en-US" sz="1950" b="1">
              <a:latin typeface="Canva Sans Bold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59300" y="9258300"/>
            <a:ext cx="1028700" cy="1028700"/>
            <a:chOff x="0" y="0"/>
            <a:chExt cx="270933" cy="2709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5889000" y="1031011"/>
            <a:ext cx="4316765" cy="4316765"/>
          </a:xfrm>
          <a:custGeom>
            <a:avLst/>
            <a:gdLst/>
            <a:ahLst/>
            <a:cxnLst/>
            <a:rect l="l" t="t" r="r" b="b"/>
            <a:pathLst>
              <a:path w="4316765" h="4316765">
                <a:moveTo>
                  <a:pt x="0" y="0"/>
                </a:moveTo>
                <a:lnTo>
                  <a:pt x="4316765" y="0"/>
                </a:lnTo>
                <a:lnTo>
                  <a:pt x="4316765" y="4316765"/>
                </a:lnTo>
                <a:lnTo>
                  <a:pt x="0" y="43167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329707" y="332729"/>
            <a:ext cx="369285" cy="363243"/>
          </a:xfrm>
          <a:custGeom>
            <a:avLst/>
            <a:gdLst/>
            <a:ahLst/>
            <a:cxnLst/>
            <a:rect l="l" t="t" r="r" b="b"/>
            <a:pathLst>
              <a:path w="369285" h="363243">
                <a:moveTo>
                  <a:pt x="0" y="0"/>
                </a:moveTo>
                <a:lnTo>
                  <a:pt x="369286" y="0"/>
                </a:lnTo>
                <a:lnTo>
                  <a:pt x="369286" y="363242"/>
                </a:lnTo>
                <a:lnTo>
                  <a:pt x="0" y="36324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7499918" y="9638067"/>
            <a:ext cx="547464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93</a:t>
            </a:r>
            <a:endParaRPr lang="pt-PT" dirty="0"/>
          </a:p>
        </p:txBody>
      </p:sp>
      <p:sp>
        <p:nvSpPr>
          <p:cNvPr id="8" name="TextBox 8"/>
          <p:cNvSpPr txBox="1"/>
          <p:nvPr/>
        </p:nvSpPr>
        <p:spPr>
          <a:xfrm>
            <a:off x="784463" y="555307"/>
            <a:ext cx="16719075" cy="927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20"/>
              </a:lnSpc>
            </a:pPr>
            <a:r>
              <a:rPr lang="en-US" sz="6000">
                <a:solidFill>
                  <a:srgbClr val="1F2020"/>
                </a:solidFill>
                <a:latin typeface="Anton"/>
                <a:ea typeface="Anton"/>
                <a:cs typeface="Anton"/>
                <a:sym typeface="Anton"/>
              </a:rPr>
              <a:t>Por que Otimizar Hiperparâmetros é</a:t>
            </a:r>
            <a:r>
              <a:rPr lang="en-US" sz="6000">
                <a:solidFill>
                  <a:srgbClr val="7402C6"/>
                </a:solidFill>
                <a:latin typeface="Anton"/>
                <a:ea typeface="Anton"/>
                <a:cs typeface="Anton"/>
                <a:sym typeface="Anton"/>
              </a:rPr>
              <a:t> Importante?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84463" y="1942135"/>
            <a:ext cx="14860300" cy="21144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8170" lvl="1" indent="-324085" algn="just">
              <a:lnSpc>
                <a:spcPts val="4203"/>
              </a:lnSpc>
              <a:buFont typeface="Arial"/>
              <a:buChar char="•"/>
            </a:pP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Impacto no Desempenho;</a:t>
            </a:r>
          </a:p>
          <a:p>
            <a:pPr marL="648170" lvl="1" indent="-324085" algn="just">
              <a:lnSpc>
                <a:spcPts val="4203"/>
              </a:lnSpc>
              <a:buFont typeface="Arial"/>
              <a:buChar char="•"/>
            </a:pP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Underfitting vs. Overfitting;</a:t>
            </a:r>
          </a:p>
          <a:p>
            <a:pPr marL="648170" lvl="1" indent="-324085" algn="just">
              <a:lnSpc>
                <a:spcPts val="4203"/>
              </a:lnSpc>
              <a:buFont typeface="Arial"/>
              <a:buChar char="•"/>
            </a:pP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Eficiência;</a:t>
            </a:r>
          </a:p>
          <a:p>
            <a:pPr marL="648170" lvl="1" indent="-324085" algn="just">
              <a:lnSpc>
                <a:spcPts val="4203"/>
              </a:lnSpc>
              <a:buFont typeface="Arial"/>
              <a:buChar char="•"/>
            </a:pP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Obtenção do Estado da Arte;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84463" y="5975350"/>
            <a:ext cx="14590878" cy="1581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8170" lvl="1" indent="-324085" algn="just">
              <a:lnSpc>
                <a:spcPts val="4203"/>
              </a:lnSpc>
              <a:buFont typeface="Arial"/>
              <a:buChar char="•"/>
            </a:pP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Classificação de Imagens;</a:t>
            </a:r>
          </a:p>
          <a:p>
            <a:pPr marL="648170" lvl="1" indent="-324085" algn="just">
              <a:lnSpc>
                <a:spcPts val="4203"/>
              </a:lnSpc>
              <a:buFont typeface="Arial"/>
              <a:buChar char="•"/>
            </a:pP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Processamento de Linguagem Natural (PLN);</a:t>
            </a:r>
          </a:p>
          <a:p>
            <a:pPr marL="648170" lvl="1" indent="-324085" algn="just">
              <a:lnSpc>
                <a:spcPts val="4203"/>
              </a:lnSpc>
              <a:buFont typeface="Arial"/>
              <a:buChar char="•"/>
            </a:pP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Análise Preditiva.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5300151"/>
            <a:ext cx="7816334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5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APLICAÇÕES DOS AJUSTES DE HIPERPARÂMETRO</a:t>
            </a: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59300" y="9258300"/>
            <a:ext cx="1028700" cy="1028700"/>
            <a:chOff x="0" y="0"/>
            <a:chExt cx="270933" cy="2709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5889000" y="1031011"/>
            <a:ext cx="4316765" cy="4316765"/>
          </a:xfrm>
          <a:custGeom>
            <a:avLst/>
            <a:gdLst/>
            <a:ahLst/>
            <a:cxnLst/>
            <a:rect l="l" t="t" r="r" b="b"/>
            <a:pathLst>
              <a:path w="4316765" h="4316765">
                <a:moveTo>
                  <a:pt x="0" y="0"/>
                </a:moveTo>
                <a:lnTo>
                  <a:pt x="4316765" y="0"/>
                </a:lnTo>
                <a:lnTo>
                  <a:pt x="4316765" y="4316765"/>
                </a:lnTo>
                <a:lnTo>
                  <a:pt x="0" y="43167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329707" y="332729"/>
            <a:ext cx="369285" cy="363243"/>
          </a:xfrm>
          <a:custGeom>
            <a:avLst/>
            <a:gdLst/>
            <a:ahLst/>
            <a:cxnLst/>
            <a:rect l="l" t="t" r="r" b="b"/>
            <a:pathLst>
              <a:path w="369285" h="363243">
                <a:moveTo>
                  <a:pt x="0" y="0"/>
                </a:moveTo>
                <a:lnTo>
                  <a:pt x="369286" y="0"/>
                </a:lnTo>
                <a:lnTo>
                  <a:pt x="369286" y="363242"/>
                </a:lnTo>
                <a:lnTo>
                  <a:pt x="0" y="36324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906581" y="4030545"/>
            <a:ext cx="16474837" cy="2491819"/>
          </a:xfrm>
          <a:custGeom>
            <a:avLst/>
            <a:gdLst/>
            <a:ahLst/>
            <a:cxnLst/>
            <a:rect l="l" t="t" r="r" b="b"/>
            <a:pathLst>
              <a:path w="16474837" h="2491819">
                <a:moveTo>
                  <a:pt x="0" y="0"/>
                </a:moveTo>
                <a:lnTo>
                  <a:pt x="16474838" y="0"/>
                </a:lnTo>
                <a:lnTo>
                  <a:pt x="16474838" y="2491820"/>
                </a:lnTo>
                <a:lnTo>
                  <a:pt x="0" y="249182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7499918" y="9638067"/>
            <a:ext cx="547464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94</a:t>
            </a:r>
            <a:endParaRPr lang="pt-PT" dirty="0"/>
          </a:p>
        </p:txBody>
      </p:sp>
      <p:sp>
        <p:nvSpPr>
          <p:cNvPr id="9" name="TextBox 9"/>
          <p:cNvSpPr txBox="1"/>
          <p:nvPr/>
        </p:nvSpPr>
        <p:spPr>
          <a:xfrm>
            <a:off x="2232524" y="4751856"/>
            <a:ext cx="3425200" cy="11537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083"/>
              </a:lnSpc>
            </a:pPr>
            <a:r>
              <a:rPr lang="en-US" sz="2202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1º Passo</a:t>
            </a:r>
          </a:p>
          <a:p>
            <a:pPr algn="just">
              <a:lnSpc>
                <a:spcPts val="3083"/>
              </a:lnSpc>
            </a:pPr>
            <a:r>
              <a:rPr lang="en-US" sz="2202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Defina Objetivos</a:t>
            </a:r>
          </a:p>
          <a:p>
            <a:pPr algn="just">
              <a:lnSpc>
                <a:spcPts val="3083"/>
              </a:lnSpc>
            </a:pPr>
            <a:endParaRPr lang="en-US" sz="2202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6325252" y="4848844"/>
            <a:ext cx="2519000" cy="7809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156"/>
              </a:lnSpc>
            </a:pPr>
            <a:r>
              <a:rPr lang="en-US" sz="2254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2º Passo</a:t>
            </a:r>
          </a:p>
          <a:p>
            <a:pPr algn="just">
              <a:lnSpc>
                <a:spcPts val="3156"/>
              </a:lnSpc>
            </a:pPr>
            <a:r>
              <a:rPr lang="en-US" sz="2254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Comece Simples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92611" y="4866458"/>
            <a:ext cx="2804856" cy="772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103"/>
              </a:lnSpc>
            </a:pPr>
            <a:r>
              <a:rPr lang="en-US" sz="2216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3º Passo</a:t>
            </a:r>
          </a:p>
          <a:p>
            <a:pPr algn="just">
              <a:lnSpc>
                <a:spcPts val="3103"/>
              </a:lnSpc>
            </a:pPr>
            <a:r>
              <a:rPr lang="en-US" sz="2216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Use Automação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4386486" y="4676186"/>
            <a:ext cx="3901514" cy="11262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023"/>
              </a:lnSpc>
            </a:pPr>
            <a:r>
              <a:rPr lang="en-US" sz="215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4º Passo</a:t>
            </a:r>
          </a:p>
          <a:p>
            <a:pPr algn="just">
              <a:lnSpc>
                <a:spcPts val="3023"/>
              </a:lnSpc>
            </a:pPr>
            <a:r>
              <a:rPr lang="en-US" sz="215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Monitore o </a:t>
            </a:r>
          </a:p>
          <a:p>
            <a:pPr algn="just">
              <a:lnSpc>
                <a:spcPts val="3023"/>
              </a:lnSpc>
            </a:pPr>
            <a:r>
              <a:rPr lang="en-US" sz="215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Desempenho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48671" y="1029820"/>
            <a:ext cx="16719075" cy="927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20"/>
              </a:lnSpc>
            </a:pPr>
            <a:r>
              <a:rPr lang="en-US" sz="6000">
                <a:solidFill>
                  <a:srgbClr val="1F2020"/>
                </a:solidFill>
                <a:latin typeface="Anton"/>
                <a:ea typeface="Anton"/>
                <a:cs typeface="Anton"/>
                <a:sym typeface="Anton"/>
              </a:rPr>
              <a:t>Melhores Práticas para o ajuste de</a:t>
            </a:r>
            <a:r>
              <a:rPr lang="en-US" sz="6000">
                <a:solidFill>
                  <a:srgbClr val="7402C6"/>
                </a:solidFill>
                <a:latin typeface="Anton"/>
                <a:ea typeface="Anton"/>
                <a:cs typeface="Anton"/>
                <a:sym typeface="Anton"/>
              </a:rPr>
              <a:t> Hiperparâmetros</a:t>
            </a: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59300" y="9258300"/>
            <a:ext cx="1028700" cy="1028700"/>
            <a:chOff x="0" y="0"/>
            <a:chExt cx="270933" cy="2709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7499918" y="9638067"/>
            <a:ext cx="547464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95</a:t>
            </a:r>
            <a:endParaRPr lang="en-US" sz="1400" b="1" dirty="0">
              <a:solidFill>
                <a:srgbClr val="FFFFFF"/>
              </a:solidFill>
              <a:latin typeface="Open Sans Bold"/>
              <a:ea typeface="Open Sans Bold"/>
              <a:cs typeface="Open Sans Bold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16225779" y="-442253"/>
            <a:ext cx="4316765" cy="4316765"/>
          </a:xfrm>
          <a:custGeom>
            <a:avLst/>
            <a:gdLst/>
            <a:ahLst/>
            <a:cxnLst/>
            <a:rect l="l" t="t" r="r" b="b"/>
            <a:pathLst>
              <a:path w="4316765" h="4316765">
                <a:moveTo>
                  <a:pt x="0" y="0"/>
                </a:moveTo>
                <a:lnTo>
                  <a:pt x="4316765" y="0"/>
                </a:lnTo>
                <a:lnTo>
                  <a:pt x="4316765" y="4316765"/>
                </a:lnTo>
                <a:lnTo>
                  <a:pt x="0" y="43167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537625" y="786216"/>
            <a:ext cx="5848728" cy="1549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100"/>
              </a:lnSpc>
            </a:pPr>
            <a:r>
              <a:rPr lang="en-US" sz="5000">
                <a:solidFill>
                  <a:srgbClr val="1F2020"/>
                </a:solidFill>
                <a:latin typeface="Anton"/>
                <a:ea typeface="Anton"/>
                <a:cs typeface="Anton"/>
                <a:sym typeface="Anton"/>
              </a:rPr>
              <a:t>Atividade</a:t>
            </a:r>
          </a:p>
          <a:p>
            <a:pPr algn="l">
              <a:lnSpc>
                <a:spcPts val="6100"/>
              </a:lnSpc>
            </a:pPr>
            <a:endParaRPr lang="en-US" sz="5000">
              <a:solidFill>
                <a:srgbClr val="1F202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8" name="Freeform 8"/>
          <p:cNvSpPr/>
          <p:nvPr/>
        </p:nvSpPr>
        <p:spPr>
          <a:xfrm>
            <a:off x="348104" y="702769"/>
            <a:ext cx="579143" cy="569666"/>
          </a:xfrm>
          <a:custGeom>
            <a:avLst/>
            <a:gdLst/>
            <a:ahLst/>
            <a:cxnLst/>
            <a:rect l="l" t="t" r="r" b="b"/>
            <a:pathLst>
              <a:path w="579143" h="569666">
                <a:moveTo>
                  <a:pt x="0" y="0"/>
                </a:moveTo>
                <a:lnTo>
                  <a:pt x="579143" y="0"/>
                </a:lnTo>
                <a:lnTo>
                  <a:pt x="579143" y="569666"/>
                </a:lnTo>
                <a:lnTo>
                  <a:pt x="0" y="5696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106224" y="653226"/>
            <a:ext cx="1062904" cy="1062904"/>
            <a:chOff x="0" y="0"/>
            <a:chExt cx="178502" cy="17850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78502" cy="178502"/>
            </a:xfrm>
            <a:custGeom>
              <a:avLst/>
              <a:gdLst/>
              <a:ahLst/>
              <a:cxnLst/>
              <a:rect l="l" t="t" r="r" b="b"/>
              <a:pathLst>
                <a:path w="178502" h="178502">
                  <a:moveTo>
                    <a:pt x="0" y="0"/>
                  </a:moveTo>
                  <a:lnTo>
                    <a:pt x="178502" y="0"/>
                  </a:lnTo>
                  <a:lnTo>
                    <a:pt x="178502" y="178502"/>
                  </a:lnTo>
                  <a:lnTo>
                    <a:pt x="0" y="178502"/>
                  </a:lnTo>
                  <a:close/>
                </a:path>
              </a:pathLst>
            </a:custGeom>
            <a:gradFill rotWithShape="1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178502" cy="2166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545572" y="4846030"/>
            <a:ext cx="15196856" cy="5377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1349" lvl="1" indent="-345674" algn="just">
              <a:lnSpc>
                <a:spcPts val="4483"/>
              </a:lnSpc>
              <a:buFont typeface="Arial"/>
              <a:buChar char="•"/>
            </a:pPr>
            <a:r>
              <a:rPr lang="en-US" sz="3202" b="1">
                <a:solidFill>
                  <a:srgbClr val="1F202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Atividade: Visualização do Desvanecimento do Gradiente.</a:t>
            </a: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59300" y="9258300"/>
            <a:ext cx="1028700" cy="1028700"/>
            <a:chOff x="0" y="0"/>
            <a:chExt cx="270933" cy="2709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7499918" y="9638067"/>
            <a:ext cx="547464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96</a:t>
            </a:r>
          </a:p>
        </p:txBody>
      </p:sp>
      <p:sp>
        <p:nvSpPr>
          <p:cNvPr id="6" name="Freeform 6"/>
          <p:cNvSpPr/>
          <p:nvPr/>
        </p:nvSpPr>
        <p:spPr>
          <a:xfrm>
            <a:off x="16225779" y="-442253"/>
            <a:ext cx="4316765" cy="4316765"/>
          </a:xfrm>
          <a:custGeom>
            <a:avLst/>
            <a:gdLst/>
            <a:ahLst/>
            <a:cxnLst/>
            <a:rect l="l" t="t" r="r" b="b"/>
            <a:pathLst>
              <a:path w="4316765" h="4316765">
                <a:moveTo>
                  <a:pt x="0" y="0"/>
                </a:moveTo>
                <a:lnTo>
                  <a:pt x="4316765" y="0"/>
                </a:lnTo>
                <a:lnTo>
                  <a:pt x="4316765" y="4316765"/>
                </a:lnTo>
                <a:lnTo>
                  <a:pt x="0" y="43167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352825" y="788395"/>
            <a:ext cx="6372329" cy="927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20"/>
              </a:lnSpc>
            </a:pPr>
            <a:r>
              <a:rPr lang="en-US" sz="6000">
                <a:solidFill>
                  <a:srgbClr val="1F2020"/>
                </a:solidFill>
                <a:latin typeface="Anton"/>
                <a:ea typeface="Anton"/>
                <a:cs typeface="Anton"/>
                <a:sym typeface="Anton"/>
              </a:rPr>
              <a:t>Referências</a:t>
            </a:r>
          </a:p>
        </p:txBody>
      </p:sp>
      <p:sp>
        <p:nvSpPr>
          <p:cNvPr id="8" name="Freeform 8"/>
          <p:cNvSpPr/>
          <p:nvPr/>
        </p:nvSpPr>
        <p:spPr>
          <a:xfrm>
            <a:off x="348104" y="702769"/>
            <a:ext cx="579143" cy="569666"/>
          </a:xfrm>
          <a:custGeom>
            <a:avLst/>
            <a:gdLst/>
            <a:ahLst/>
            <a:cxnLst/>
            <a:rect l="l" t="t" r="r" b="b"/>
            <a:pathLst>
              <a:path w="579143" h="569666">
                <a:moveTo>
                  <a:pt x="0" y="0"/>
                </a:moveTo>
                <a:lnTo>
                  <a:pt x="579143" y="0"/>
                </a:lnTo>
                <a:lnTo>
                  <a:pt x="579143" y="569666"/>
                </a:lnTo>
                <a:lnTo>
                  <a:pt x="0" y="5696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106224" y="653226"/>
            <a:ext cx="1062904" cy="1062904"/>
            <a:chOff x="0" y="0"/>
            <a:chExt cx="178502" cy="17850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78502" cy="178502"/>
            </a:xfrm>
            <a:custGeom>
              <a:avLst/>
              <a:gdLst/>
              <a:ahLst/>
              <a:cxnLst/>
              <a:rect l="l" t="t" r="r" b="b"/>
              <a:pathLst>
                <a:path w="178502" h="178502">
                  <a:moveTo>
                    <a:pt x="0" y="0"/>
                  </a:moveTo>
                  <a:lnTo>
                    <a:pt x="178502" y="0"/>
                  </a:lnTo>
                  <a:lnTo>
                    <a:pt x="178502" y="178502"/>
                  </a:lnTo>
                  <a:lnTo>
                    <a:pt x="0" y="178502"/>
                  </a:lnTo>
                  <a:close/>
                </a:path>
              </a:pathLst>
            </a:custGeom>
            <a:gradFill rotWithShape="1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178502" cy="2166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169127" y="2202187"/>
            <a:ext cx="15196856" cy="7632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5454" lvl="1" indent="-237727" algn="just">
              <a:lnSpc>
                <a:spcPts val="3083"/>
              </a:lnSpc>
              <a:buFont typeface="Arial"/>
              <a:buChar char="•"/>
            </a:pPr>
            <a:r>
              <a:rPr lang="en-US" sz="2202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HUTTER, F.; KOTTHOFF, L.; VANSCHOREN, J. </a:t>
            </a:r>
            <a:r>
              <a:rPr lang="en-US" sz="2202" b="1">
                <a:solidFill>
                  <a:srgbClr val="1F202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Automated machine learning: methods, systems, challenges</a:t>
            </a:r>
            <a:r>
              <a:rPr lang="en-US" sz="2202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. 1. ed. Cham: Springer, 2019. ISBN 978-3-030-05318-5.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Personalizar</PresentationFormat>
  <Slides>96</Slides>
  <Notes>0</Notes>
  <HiddenSlides>0</HiddenSlide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96</vt:i4>
      </vt:variant>
    </vt:vector>
  </HeadingPairs>
  <TitlesOfParts>
    <vt:vector size="97" baseType="lpstr"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Redes Neurais - P2</dc:title>
  <cp:revision>240</cp:revision>
  <dcterms:created xsi:type="dcterms:W3CDTF">2006-08-16T00:00:00Z</dcterms:created>
  <dcterms:modified xsi:type="dcterms:W3CDTF">2025-07-25T19:39:46Z</dcterms:modified>
  <dc:identifier>DAGoowiOEG0</dc:identifier>
</cp:coreProperties>
</file>